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sldIdLst>
    <p:sldId id="256" r:id="rId2"/>
    <p:sldId id="326" r:id="rId3"/>
    <p:sldId id="344" r:id="rId4"/>
    <p:sldId id="426" r:id="rId5"/>
    <p:sldId id="395" r:id="rId6"/>
    <p:sldId id="396" r:id="rId7"/>
    <p:sldId id="259" r:id="rId8"/>
    <p:sldId id="328" r:id="rId9"/>
    <p:sldId id="333" r:id="rId10"/>
    <p:sldId id="329" r:id="rId11"/>
    <p:sldId id="334" r:id="rId12"/>
    <p:sldId id="336" r:id="rId13"/>
    <p:sldId id="337" r:id="rId14"/>
    <p:sldId id="343" r:id="rId15"/>
    <p:sldId id="260" r:id="rId16"/>
    <p:sldId id="347" r:id="rId17"/>
    <p:sldId id="257" r:id="rId18"/>
    <p:sldId id="339" r:id="rId19"/>
    <p:sldId id="345" r:id="rId20"/>
    <p:sldId id="346" r:id="rId21"/>
    <p:sldId id="340" r:id="rId22"/>
    <p:sldId id="351" r:id="rId23"/>
    <p:sldId id="349" r:id="rId24"/>
    <p:sldId id="270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76B9"/>
    <a:srgbClr val="CC0066"/>
    <a:srgbClr val="254695"/>
    <a:srgbClr val="3468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52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C3F0A3-08C1-4F1B-B977-366B921E9AFC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8F66330-4E97-4903-A494-BB97C66F141B}">
      <dgm:prSet phldrT="[Текст]" custT="1"/>
      <dgm:spPr/>
      <dgm:t>
        <a:bodyPr/>
        <a:lstStyle/>
        <a:p>
          <a:r>
            <a:rPr lang="ru-RU" sz="1600" b="1"/>
            <a:t>Раздел 1. Справочная информация о профессиональной образовательной организации</a:t>
          </a:r>
          <a:endParaRPr lang="ru-RU" sz="1600"/>
        </a:p>
      </dgm:t>
    </dgm:pt>
    <dgm:pt modelId="{DC8D51FF-E982-4320-9C42-1EFF884705B6}" type="parTrans" cxnId="{B7A44DE6-6A87-4199-863C-521590FE8AE5}">
      <dgm:prSet/>
      <dgm:spPr/>
      <dgm:t>
        <a:bodyPr/>
        <a:lstStyle/>
        <a:p>
          <a:endParaRPr lang="ru-RU" sz="2400"/>
        </a:p>
      </dgm:t>
    </dgm:pt>
    <dgm:pt modelId="{F7C88090-491E-4405-987F-9D8F73BD4029}" type="sibTrans" cxnId="{B7A44DE6-6A87-4199-863C-521590FE8AE5}">
      <dgm:prSet/>
      <dgm:spPr/>
      <dgm:t>
        <a:bodyPr/>
        <a:lstStyle/>
        <a:p>
          <a:endParaRPr lang="ru-RU" sz="2400"/>
        </a:p>
      </dgm:t>
    </dgm:pt>
    <dgm:pt modelId="{5D162C23-4164-402C-9DB5-8F6D789C2CEE}">
      <dgm:prSet custT="1"/>
      <dgm:spPr/>
      <dgm:t>
        <a:bodyPr/>
        <a:lstStyle/>
        <a:p>
          <a:r>
            <a:rPr lang="ru-RU" sz="1600" b="1"/>
            <a:t>Раздел 2. Показатели внедрения </a:t>
          </a:r>
          <a:endParaRPr lang="ru-RU" sz="1600"/>
        </a:p>
      </dgm:t>
    </dgm:pt>
    <dgm:pt modelId="{2EA1F9C6-2465-4A85-AF9E-F874625B7772}" type="parTrans" cxnId="{AE8B55F7-B4B8-4AE3-8FD2-8907E61A807D}">
      <dgm:prSet/>
      <dgm:spPr/>
      <dgm:t>
        <a:bodyPr/>
        <a:lstStyle/>
        <a:p>
          <a:endParaRPr lang="ru-RU" sz="2400"/>
        </a:p>
      </dgm:t>
    </dgm:pt>
    <dgm:pt modelId="{054CDF95-9947-4504-BA7E-1D5DC3C6A766}" type="sibTrans" cxnId="{AE8B55F7-B4B8-4AE3-8FD2-8907E61A807D}">
      <dgm:prSet/>
      <dgm:spPr/>
      <dgm:t>
        <a:bodyPr/>
        <a:lstStyle/>
        <a:p>
          <a:endParaRPr lang="ru-RU" sz="2400"/>
        </a:p>
      </dgm:t>
    </dgm:pt>
    <dgm:pt modelId="{752B1699-1EDF-4D1F-8CE6-33DB3D42BB32}">
      <dgm:prSet custT="1"/>
      <dgm:spPr/>
      <dgm:t>
        <a:bodyPr/>
        <a:lstStyle/>
        <a:p>
          <a:r>
            <a:rPr lang="ru-RU" sz="1600" i="1" dirty="0"/>
            <a:t>Раздел по выполнению плана работы ФПП в 2023 году</a:t>
          </a:r>
          <a:r>
            <a:rPr lang="ru-RU" sz="1600" dirty="0"/>
            <a:t>.</a:t>
          </a:r>
        </a:p>
      </dgm:t>
    </dgm:pt>
    <dgm:pt modelId="{E438CE64-1894-4301-AC6F-032839C39DB9}" type="parTrans" cxnId="{3FD3B64E-ECAE-44DA-A813-8B872523A636}">
      <dgm:prSet/>
      <dgm:spPr/>
      <dgm:t>
        <a:bodyPr/>
        <a:lstStyle/>
        <a:p>
          <a:endParaRPr lang="ru-RU" sz="2400"/>
        </a:p>
      </dgm:t>
    </dgm:pt>
    <dgm:pt modelId="{3B37B41B-5166-46A7-8485-11932656000C}" type="sibTrans" cxnId="{3FD3B64E-ECAE-44DA-A813-8B872523A636}">
      <dgm:prSet/>
      <dgm:spPr/>
      <dgm:t>
        <a:bodyPr/>
        <a:lstStyle/>
        <a:p>
          <a:endParaRPr lang="ru-RU" sz="2400"/>
        </a:p>
      </dgm:t>
    </dgm:pt>
    <dgm:pt modelId="{2A53DF1A-CF35-4E40-9FAD-792196E9910D}" type="pres">
      <dgm:prSet presAssocID="{40C3F0A3-08C1-4F1B-B977-366B921E9AFC}" presName="linear" presStyleCnt="0">
        <dgm:presLayoutVars>
          <dgm:dir/>
          <dgm:animLvl val="lvl"/>
          <dgm:resizeHandles val="exact"/>
        </dgm:presLayoutVars>
      </dgm:prSet>
      <dgm:spPr/>
    </dgm:pt>
    <dgm:pt modelId="{A3B28F5A-158D-4FC4-96FC-AC3C0EC10834}" type="pres">
      <dgm:prSet presAssocID="{98F66330-4E97-4903-A494-BB97C66F141B}" presName="parentLin" presStyleCnt="0"/>
      <dgm:spPr/>
    </dgm:pt>
    <dgm:pt modelId="{0A440802-3EE4-4C6B-BFCE-21378C49C213}" type="pres">
      <dgm:prSet presAssocID="{98F66330-4E97-4903-A494-BB97C66F141B}" presName="parentLeftMargin" presStyleLbl="node1" presStyleIdx="0" presStyleCnt="3"/>
      <dgm:spPr/>
    </dgm:pt>
    <dgm:pt modelId="{4668BAC3-CD25-4449-AA35-52B2BE0EF884}" type="pres">
      <dgm:prSet presAssocID="{98F66330-4E97-4903-A494-BB97C66F141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CB3D272-CA8F-4B7E-A849-1022BAB16265}" type="pres">
      <dgm:prSet presAssocID="{98F66330-4E97-4903-A494-BB97C66F141B}" presName="negativeSpace" presStyleCnt="0"/>
      <dgm:spPr/>
    </dgm:pt>
    <dgm:pt modelId="{BC32DEE0-15DF-4720-9199-753F3D9ED356}" type="pres">
      <dgm:prSet presAssocID="{98F66330-4E97-4903-A494-BB97C66F141B}" presName="childText" presStyleLbl="conFgAcc1" presStyleIdx="0" presStyleCnt="3">
        <dgm:presLayoutVars>
          <dgm:bulletEnabled val="1"/>
        </dgm:presLayoutVars>
      </dgm:prSet>
      <dgm:spPr/>
    </dgm:pt>
    <dgm:pt modelId="{361CC80C-24A9-416B-905C-029C5018E9AC}" type="pres">
      <dgm:prSet presAssocID="{F7C88090-491E-4405-987F-9D8F73BD4029}" presName="spaceBetweenRectangles" presStyleCnt="0"/>
      <dgm:spPr/>
    </dgm:pt>
    <dgm:pt modelId="{BB34CC11-1651-4DA7-9729-3D80636D2F9D}" type="pres">
      <dgm:prSet presAssocID="{5D162C23-4164-402C-9DB5-8F6D789C2CEE}" presName="parentLin" presStyleCnt="0"/>
      <dgm:spPr/>
    </dgm:pt>
    <dgm:pt modelId="{782399B7-BE2F-44AD-921A-C8A6A61D21E7}" type="pres">
      <dgm:prSet presAssocID="{5D162C23-4164-402C-9DB5-8F6D789C2CEE}" presName="parentLeftMargin" presStyleLbl="node1" presStyleIdx="0" presStyleCnt="3"/>
      <dgm:spPr/>
    </dgm:pt>
    <dgm:pt modelId="{5F2F21EF-C4AF-403B-A835-FF4952E88E3B}" type="pres">
      <dgm:prSet presAssocID="{5D162C23-4164-402C-9DB5-8F6D789C2CE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A29FB87-FA5C-4A7D-A439-E7E152D8E9B1}" type="pres">
      <dgm:prSet presAssocID="{5D162C23-4164-402C-9DB5-8F6D789C2CEE}" presName="negativeSpace" presStyleCnt="0"/>
      <dgm:spPr/>
    </dgm:pt>
    <dgm:pt modelId="{59490081-8259-443F-A055-3A098F90C7C8}" type="pres">
      <dgm:prSet presAssocID="{5D162C23-4164-402C-9DB5-8F6D789C2CEE}" presName="childText" presStyleLbl="conFgAcc1" presStyleIdx="1" presStyleCnt="3">
        <dgm:presLayoutVars>
          <dgm:bulletEnabled val="1"/>
        </dgm:presLayoutVars>
      </dgm:prSet>
      <dgm:spPr/>
    </dgm:pt>
    <dgm:pt modelId="{7818D263-4326-47A5-B0D6-8599AA11F8E2}" type="pres">
      <dgm:prSet presAssocID="{054CDF95-9947-4504-BA7E-1D5DC3C6A766}" presName="spaceBetweenRectangles" presStyleCnt="0"/>
      <dgm:spPr/>
    </dgm:pt>
    <dgm:pt modelId="{1779AAAC-AA5D-4C07-910E-CA2E4B69BB5B}" type="pres">
      <dgm:prSet presAssocID="{752B1699-1EDF-4D1F-8CE6-33DB3D42BB32}" presName="parentLin" presStyleCnt="0"/>
      <dgm:spPr/>
    </dgm:pt>
    <dgm:pt modelId="{4EFA1D61-41F4-4546-844F-256FEF693BC1}" type="pres">
      <dgm:prSet presAssocID="{752B1699-1EDF-4D1F-8CE6-33DB3D42BB32}" presName="parentLeftMargin" presStyleLbl="node1" presStyleIdx="1" presStyleCnt="3"/>
      <dgm:spPr/>
    </dgm:pt>
    <dgm:pt modelId="{5C0539A7-566A-46FA-B154-74835CD2C10F}" type="pres">
      <dgm:prSet presAssocID="{752B1699-1EDF-4D1F-8CE6-33DB3D42BB32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B531F24-9028-4F12-8EA8-EA6814A53807}" type="pres">
      <dgm:prSet presAssocID="{752B1699-1EDF-4D1F-8CE6-33DB3D42BB32}" presName="negativeSpace" presStyleCnt="0"/>
      <dgm:spPr/>
    </dgm:pt>
    <dgm:pt modelId="{E9045DB6-F6D9-40E8-9D96-F2B60E2437A0}" type="pres">
      <dgm:prSet presAssocID="{752B1699-1EDF-4D1F-8CE6-33DB3D42BB32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FC1D6416-2D52-4D2C-8AD5-7F9724100991}" type="presOf" srcId="{752B1699-1EDF-4D1F-8CE6-33DB3D42BB32}" destId="{5C0539A7-566A-46FA-B154-74835CD2C10F}" srcOrd="1" destOrd="0" presId="urn:microsoft.com/office/officeart/2005/8/layout/list1"/>
    <dgm:cxn modelId="{DFACAF23-B32C-494F-8C0F-39BE72D60661}" type="presOf" srcId="{5D162C23-4164-402C-9DB5-8F6D789C2CEE}" destId="{782399B7-BE2F-44AD-921A-C8A6A61D21E7}" srcOrd="0" destOrd="0" presId="urn:microsoft.com/office/officeart/2005/8/layout/list1"/>
    <dgm:cxn modelId="{0364883E-5BF1-45FB-B16D-AA0FB2A0DB7D}" type="presOf" srcId="{752B1699-1EDF-4D1F-8CE6-33DB3D42BB32}" destId="{4EFA1D61-41F4-4546-844F-256FEF693BC1}" srcOrd="0" destOrd="0" presId="urn:microsoft.com/office/officeart/2005/8/layout/list1"/>
    <dgm:cxn modelId="{6B05033F-8E21-4EBC-8CF5-44BDBF75F789}" type="presOf" srcId="{40C3F0A3-08C1-4F1B-B977-366B921E9AFC}" destId="{2A53DF1A-CF35-4E40-9FAD-792196E9910D}" srcOrd="0" destOrd="0" presId="urn:microsoft.com/office/officeart/2005/8/layout/list1"/>
    <dgm:cxn modelId="{3FD3B64E-ECAE-44DA-A813-8B872523A636}" srcId="{40C3F0A3-08C1-4F1B-B977-366B921E9AFC}" destId="{752B1699-1EDF-4D1F-8CE6-33DB3D42BB32}" srcOrd="2" destOrd="0" parTransId="{E438CE64-1894-4301-AC6F-032839C39DB9}" sibTransId="{3B37B41B-5166-46A7-8485-11932656000C}"/>
    <dgm:cxn modelId="{B450E14E-7261-47D8-9915-307956991C3D}" type="presOf" srcId="{5D162C23-4164-402C-9DB5-8F6D789C2CEE}" destId="{5F2F21EF-C4AF-403B-A835-FF4952E88E3B}" srcOrd="1" destOrd="0" presId="urn:microsoft.com/office/officeart/2005/8/layout/list1"/>
    <dgm:cxn modelId="{62AA8283-D8A2-4A1B-8AB3-3C21AFEE8FB5}" type="presOf" srcId="{98F66330-4E97-4903-A494-BB97C66F141B}" destId="{0A440802-3EE4-4C6B-BFCE-21378C49C213}" srcOrd="0" destOrd="0" presId="urn:microsoft.com/office/officeart/2005/8/layout/list1"/>
    <dgm:cxn modelId="{B8B522DC-F099-4F34-A1D9-03ECEEAF892E}" type="presOf" srcId="{98F66330-4E97-4903-A494-BB97C66F141B}" destId="{4668BAC3-CD25-4449-AA35-52B2BE0EF884}" srcOrd="1" destOrd="0" presId="urn:microsoft.com/office/officeart/2005/8/layout/list1"/>
    <dgm:cxn modelId="{B7A44DE6-6A87-4199-863C-521590FE8AE5}" srcId="{40C3F0A3-08C1-4F1B-B977-366B921E9AFC}" destId="{98F66330-4E97-4903-A494-BB97C66F141B}" srcOrd="0" destOrd="0" parTransId="{DC8D51FF-E982-4320-9C42-1EFF884705B6}" sibTransId="{F7C88090-491E-4405-987F-9D8F73BD4029}"/>
    <dgm:cxn modelId="{AE8B55F7-B4B8-4AE3-8FD2-8907E61A807D}" srcId="{40C3F0A3-08C1-4F1B-B977-366B921E9AFC}" destId="{5D162C23-4164-402C-9DB5-8F6D789C2CEE}" srcOrd="1" destOrd="0" parTransId="{2EA1F9C6-2465-4A85-AF9E-F874625B7772}" sibTransId="{054CDF95-9947-4504-BA7E-1D5DC3C6A766}"/>
    <dgm:cxn modelId="{85C77E92-571F-46FA-9247-3D41E274CA6E}" type="presParOf" srcId="{2A53DF1A-CF35-4E40-9FAD-792196E9910D}" destId="{A3B28F5A-158D-4FC4-96FC-AC3C0EC10834}" srcOrd="0" destOrd="0" presId="urn:microsoft.com/office/officeart/2005/8/layout/list1"/>
    <dgm:cxn modelId="{0BE2FBD9-4789-4793-83B0-8977CDCB896A}" type="presParOf" srcId="{A3B28F5A-158D-4FC4-96FC-AC3C0EC10834}" destId="{0A440802-3EE4-4C6B-BFCE-21378C49C213}" srcOrd="0" destOrd="0" presId="urn:microsoft.com/office/officeart/2005/8/layout/list1"/>
    <dgm:cxn modelId="{7D0837B7-D206-424F-9A12-1C30F6D0448F}" type="presParOf" srcId="{A3B28F5A-158D-4FC4-96FC-AC3C0EC10834}" destId="{4668BAC3-CD25-4449-AA35-52B2BE0EF884}" srcOrd="1" destOrd="0" presId="urn:microsoft.com/office/officeart/2005/8/layout/list1"/>
    <dgm:cxn modelId="{2F44C9E4-9C3D-4ED1-8145-989B08D372F9}" type="presParOf" srcId="{2A53DF1A-CF35-4E40-9FAD-792196E9910D}" destId="{ACB3D272-CA8F-4B7E-A849-1022BAB16265}" srcOrd="1" destOrd="0" presId="urn:microsoft.com/office/officeart/2005/8/layout/list1"/>
    <dgm:cxn modelId="{12BF9212-BEB7-4E18-A042-1FBF3CC3F8D9}" type="presParOf" srcId="{2A53DF1A-CF35-4E40-9FAD-792196E9910D}" destId="{BC32DEE0-15DF-4720-9199-753F3D9ED356}" srcOrd="2" destOrd="0" presId="urn:microsoft.com/office/officeart/2005/8/layout/list1"/>
    <dgm:cxn modelId="{667D30B1-3D76-4F50-B1F2-ED3E973AD9AF}" type="presParOf" srcId="{2A53DF1A-CF35-4E40-9FAD-792196E9910D}" destId="{361CC80C-24A9-416B-905C-029C5018E9AC}" srcOrd="3" destOrd="0" presId="urn:microsoft.com/office/officeart/2005/8/layout/list1"/>
    <dgm:cxn modelId="{54750829-AE96-4DBD-A82F-7A5BA9C377D5}" type="presParOf" srcId="{2A53DF1A-CF35-4E40-9FAD-792196E9910D}" destId="{BB34CC11-1651-4DA7-9729-3D80636D2F9D}" srcOrd="4" destOrd="0" presId="urn:microsoft.com/office/officeart/2005/8/layout/list1"/>
    <dgm:cxn modelId="{CA8280E3-61EB-4FD1-8241-5F39208920E0}" type="presParOf" srcId="{BB34CC11-1651-4DA7-9729-3D80636D2F9D}" destId="{782399B7-BE2F-44AD-921A-C8A6A61D21E7}" srcOrd="0" destOrd="0" presId="urn:microsoft.com/office/officeart/2005/8/layout/list1"/>
    <dgm:cxn modelId="{8AF3C9D2-4E10-4AC1-A375-AA49CC21524F}" type="presParOf" srcId="{BB34CC11-1651-4DA7-9729-3D80636D2F9D}" destId="{5F2F21EF-C4AF-403B-A835-FF4952E88E3B}" srcOrd="1" destOrd="0" presId="urn:microsoft.com/office/officeart/2005/8/layout/list1"/>
    <dgm:cxn modelId="{5D9C61BC-96A7-4DBC-A9CA-33D2031A3F97}" type="presParOf" srcId="{2A53DF1A-CF35-4E40-9FAD-792196E9910D}" destId="{6A29FB87-FA5C-4A7D-A439-E7E152D8E9B1}" srcOrd="5" destOrd="0" presId="urn:microsoft.com/office/officeart/2005/8/layout/list1"/>
    <dgm:cxn modelId="{956F1CF2-F8F9-40E0-9D16-7003E441D965}" type="presParOf" srcId="{2A53DF1A-CF35-4E40-9FAD-792196E9910D}" destId="{59490081-8259-443F-A055-3A098F90C7C8}" srcOrd="6" destOrd="0" presId="urn:microsoft.com/office/officeart/2005/8/layout/list1"/>
    <dgm:cxn modelId="{FBC53040-561A-4BF3-8E72-B838AEE3E99F}" type="presParOf" srcId="{2A53DF1A-CF35-4E40-9FAD-792196E9910D}" destId="{7818D263-4326-47A5-B0D6-8599AA11F8E2}" srcOrd="7" destOrd="0" presId="urn:microsoft.com/office/officeart/2005/8/layout/list1"/>
    <dgm:cxn modelId="{8C455633-F5F1-4FCC-A608-D3F591E52810}" type="presParOf" srcId="{2A53DF1A-CF35-4E40-9FAD-792196E9910D}" destId="{1779AAAC-AA5D-4C07-910E-CA2E4B69BB5B}" srcOrd="8" destOrd="0" presId="urn:microsoft.com/office/officeart/2005/8/layout/list1"/>
    <dgm:cxn modelId="{4BDD674F-D626-41F5-9D03-92CC7BEEC45A}" type="presParOf" srcId="{1779AAAC-AA5D-4C07-910E-CA2E4B69BB5B}" destId="{4EFA1D61-41F4-4546-844F-256FEF693BC1}" srcOrd="0" destOrd="0" presId="urn:microsoft.com/office/officeart/2005/8/layout/list1"/>
    <dgm:cxn modelId="{6C1B5132-EE12-42D5-9C8C-1B5B2E1F4A7E}" type="presParOf" srcId="{1779AAAC-AA5D-4C07-910E-CA2E4B69BB5B}" destId="{5C0539A7-566A-46FA-B154-74835CD2C10F}" srcOrd="1" destOrd="0" presId="urn:microsoft.com/office/officeart/2005/8/layout/list1"/>
    <dgm:cxn modelId="{DFDAB17D-D6FE-4657-BC67-CF928938E3FD}" type="presParOf" srcId="{2A53DF1A-CF35-4E40-9FAD-792196E9910D}" destId="{6B531F24-9028-4F12-8EA8-EA6814A53807}" srcOrd="9" destOrd="0" presId="urn:microsoft.com/office/officeart/2005/8/layout/list1"/>
    <dgm:cxn modelId="{4C044C5B-2325-4848-8758-6FDD6C01146B}" type="presParOf" srcId="{2A53DF1A-CF35-4E40-9FAD-792196E9910D}" destId="{E9045DB6-F6D9-40E8-9D96-F2B60E2437A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32DEE0-15DF-4720-9199-753F3D9ED356}">
      <dsp:nvSpPr>
        <dsp:cNvPr id="0" name=""/>
        <dsp:cNvSpPr/>
      </dsp:nvSpPr>
      <dsp:spPr>
        <a:xfrm>
          <a:off x="0" y="409437"/>
          <a:ext cx="9760930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68BAC3-CD25-4449-AA35-52B2BE0EF884}">
      <dsp:nvSpPr>
        <dsp:cNvPr id="0" name=""/>
        <dsp:cNvSpPr/>
      </dsp:nvSpPr>
      <dsp:spPr>
        <a:xfrm>
          <a:off x="488046" y="10917"/>
          <a:ext cx="6832651" cy="7970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8258" tIns="0" rIns="25825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/>
            <a:t>Раздел 1. Справочная информация о профессиональной образовательной организации</a:t>
          </a:r>
          <a:endParaRPr lang="ru-RU" sz="1600" kern="1200"/>
        </a:p>
      </dsp:txBody>
      <dsp:txXfrm>
        <a:off x="526954" y="49825"/>
        <a:ext cx="6754835" cy="719224"/>
      </dsp:txXfrm>
    </dsp:sp>
    <dsp:sp modelId="{59490081-8259-443F-A055-3A098F90C7C8}">
      <dsp:nvSpPr>
        <dsp:cNvPr id="0" name=""/>
        <dsp:cNvSpPr/>
      </dsp:nvSpPr>
      <dsp:spPr>
        <a:xfrm>
          <a:off x="0" y="1634157"/>
          <a:ext cx="9760930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2F21EF-C4AF-403B-A835-FF4952E88E3B}">
      <dsp:nvSpPr>
        <dsp:cNvPr id="0" name=""/>
        <dsp:cNvSpPr/>
      </dsp:nvSpPr>
      <dsp:spPr>
        <a:xfrm>
          <a:off x="488046" y="1235637"/>
          <a:ext cx="6832651" cy="79704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8258" tIns="0" rIns="25825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/>
            <a:t>Раздел 2. Показатели внедрения </a:t>
          </a:r>
          <a:endParaRPr lang="ru-RU" sz="1600" kern="1200"/>
        </a:p>
      </dsp:txBody>
      <dsp:txXfrm>
        <a:off x="526954" y="1274545"/>
        <a:ext cx="6754835" cy="719224"/>
      </dsp:txXfrm>
    </dsp:sp>
    <dsp:sp modelId="{E9045DB6-F6D9-40E8-9D96-F2B60E2437A0}">
      <dsp:nvSpPr>
        <dsp:cNvPr id="0" name=""/>
        <dsp:cNvSpPr/>
      </dsp:nvSpPr>
      <dsp:spPr>
        <a:xfrm>
          <a:off x="0" y="2858877"/>
          <a:ext cx="9760930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0539A7-566A-46FA-B154-74835CD2C10F}">
      <dsp:nvSpPr>
        <dsp:cNvPr id="0" name=""/>
        <dsp:cNvSpPr/>
      </dsp:nvSpPr>
      <dsp:spPr>
        <a:xfrm>
          <a:off x="488046" y="2460357"/>
          <a:ext cx="6832651" cy="79704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8258" tIns="0" rIns="25825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i="1" kern="1200" dirty="0"/>
            <a:t>Раздел по выполнению плана работы ФПП в 2023 году</a:t>
          </a:r>
          <a:r>
            <a:rPr lang="ru-RU" sz="1600" kern="1200" dirty="0"/>
            <a:t>.</a:t>
          </a:r>
        </a:p>
      </dsp:txBody>
      <dsp:txXfrm>
        <a:off x="526954" y="2499265"/>
        <a:ext cx="6754835" cy="7192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117AF7-3B64-4CDB-896F-DE14F71925DB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DFECFD-3B05-4608-994A-8A7B9809F5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502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DFECFD-3B05-4608-994A-8A7B9809F585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4728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DFECFD-3B05-4608-994A-8A7B9809F585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6039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DFECFD-3B05-4608-994A-8A7B9809F585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879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BD3F78-923A-4ACB-85E9-69C6FD51CB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9A95FAD-C5A2-492F-9BAF-4CB09CEAA0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D1573F7-8D02-43B9-90AB-13D8A264E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656A9-806D-4AE8-8FAA-73672E93471A}" type="datetime1">
              <a:rPr lang="ru-RU" smtClean="0"/>
              <a:t>04.10.2023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FA3E9E-9D18-4394-A0DC-6253F9B7A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DE2A61-E405-4AFC-A817-B0DB9117E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41774-68EB-40AA-9834-D8643AB63B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104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87F0C1-01D2-49F4-998A-342F3906E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253B3F9-3913-4EFB-9CAF-354374553C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A00938-42EF-49F0-BB65-069FFF1D9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80A93-D7AB-4176-9578-E3EDBA2FC323}" type="datetime1">
              <a:rPr lang="ru-RU" smtClean="0"/>
              <a:t>04.10.2023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008A7F-C4B0-43EA-9513-CDF76AFA8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C32FB1-E649-4C62-BB6D-D249F7459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41774-68EB-40AA-9834-D8643AB63B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97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EE7B946-B5A5-4D20-9DFA-D4D8DF7253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D53A3E3-F0B8-4785-A1EC-2DBCE9D742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92339F-B877-4D9D-A988-9C9A83D21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FF959-8457-4ECB-8327-A268B79F3EE0}" type="datetime1">
              <a:rPr lang="ru-RU" smtClean="0"/>
              <a:t>04.10.2023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C27EE9-A8D4-4766-A39B-9CEB9BD62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3860BE-B352-41A8-8EFB-493DDF0CC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41774-68EB-40AA-9834-D8643AB63B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5748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3F27B9-BE8A-475A-B230-9BF5E29F1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3723A3-560D-42FC-A942-F26483DBEF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3BCAE8-003D-458C-939B-0677025B3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69613-6C99-4701-90FA-BEF2C2C2E7D3}" type="datetime1">
              <a:rPr lang="ru-RU" smtClean="0"/>
              <a:t>04.10.2023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13C1A4-AEC1-4508-8F36-F862A5200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A7492D-6195-43EE-8F70-2A6962AE2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41774-68EB-40AA-9834-D8643AB63B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158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2AD74E-76E6-4986-AE51-EF70B0462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4FB133D-D5F6-497B-8487-785609CDBA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A1A04E-9311-4653-88EA-279FF377A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22D59-D437-4638-BABC-8EC75D495F79}" type="datetime1">
              <a:rPr lang="ru-RU" smtClean="0"/>
              <a:t>04.10.2023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96DA077-FC3B-448C-84F7-376635248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90F5B9-37CD-4CE4-B776-271A0268F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41774-68EB-40AA-9834-D8643AB63B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2249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BDAED0-FBDE-4AB9-84B7-C876F70F3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B8F635F-FF1E-4986-941A-0410299CDD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14D340A-583C-44C2-B330-95D6D044D9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5FD91EB-68C9-478C-B4CC-9AC940CB9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C9AA4-EC25-464A-A128-A3F7FD383979}" type="datetime1">
              <a:rPr lang="ru-RU" smtClean="0"/>
              <a:t>04.10.2023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7152477-76B3-4D30-8605-1D3E05E9B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512E060-8825-41DC-B29C-4997D528F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41774-68EB-40AA-9834-D8643AB63B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1726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189ED2-1BB1-4E44-9930-3678D446A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7FEE8D4-8C00-4E4D-A3BE-5CA3209566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465D871-685F-4F9B-A476-A88394DC3F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FC91805-F0BC-4EE5-A74A-019A2B57C7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7FF6F2B-51DB-4537-A90E-1B4E02E93D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9F5F2DA-551F-4B99-A60D-D6F73A931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6A817-3993-4D25-AF90-AF4C7BD29991}" type="datetime1">
              <a:rPr lang="ru-RU" smtClean="0"/>
              <a:t>04.10.2023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E778CA4-381E-4029-99C9-E21CDA529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F56875D-14C2-4B43-A259-596503CDF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41774-68EB-40AA-9834-D8643AB63B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015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B61DD3-BEBD-4677-915E-3E30A1C5B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BC06F26-ACEC-42A5-9F6C-AE1706679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D805F-5511-43B2-B1CA-A487676230D5}" type="datetime1">
              <a:rPr lang="ru-RU" smtClean="0"/>
              <a:t>04.10.2023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5DC7F7B-7DFD-4338-AE25-73D7BDCA0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4137F30-3196-443B-A9D0-D243346DB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41774-68EB-40AA-9834-D8643AB63B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814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2E20FA1-7BE9-43D6-AA29-D76B90C78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20745-FB31-4558-8D0D-18D0C6EBE566}" type="datetime1">
              <a:rPr lang="ru-RU" smtClean="0"/>
              <a:t>04.10.2023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13623A5-F9BD-4506-82BC-B0C26861C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ACB657F-2C7B-4D1E-AF00-543F513C8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41774-68EB-40AA-9834-D8643AB63B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089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D22E45-C889-4D39-8B91-FA0D0D376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98C9822-45EF-4F29-91CD-FE4844BB64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9ACF453-AF92-4D97-8C7C-45D36FD630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7F8024-731D-41BB-9FDB-F7C7C4CD6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3574F-F25B-45B1-8FC3-08F90F7B7855}" type="datetime1">
              <a:rPr lang="ru-RU" smtClean="0"/>
              <a:t>04.10.2023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2312FA3-2B94-4CBA-B47C-C43061400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0E85EB6-373C-434B-8307-F6306AE73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41774-68EB-40AA-9834-D8643AB63B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6625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D43F73-D23E-4891-AA3D-3AFD9A155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E84B77A-61FF-4E10-B097-8AB0D246EC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4169736-492C-4B1A-B0DC-4CA2D54484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FA3805B-86E3-4887-B69F-60630AC26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B21C3-C56F-435B-87F6-CBB55A0195D6}" type="datetime1">
              <a:rPr lang="ru-RU" smtClean="0"/>
              <a:t>04.10.2023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F9B3D83-3321-47D8-8507-888233432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07B89D1-66ED-497C-A8E2-AA44C9BD5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41774-68EB-40AA-9834-D8643AB63B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0108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691C51-7784-43A0-B2DE-85A06A470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09F7AC-ED65-4E64-A643-E9289DBDF5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C1BA7B-7F5F-4736-A864-3D88021405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42B464-4A42-4828-B2EA-0BBCE1C7FA5D}" type="datetime1">
              <a:rPr lang="ru-RU" smtClean="0"/>
              <a:t>04.10.2023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E07EFC-34B6-4B18-8FAB-FCF5640B16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99A366-12A8-44F6-A6FF-D58CDA0DA7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41774-68EB-40AA-9834-D8643AB63B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953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21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514D900B-0A10-41C4-BAE4-7B38B967A2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8949" y="5573582"/>
            <a:ext cx="9983051" cy="1090047"/>
          </a:xfrm>
        </p:spPr>
        <p:txBody>
          <a:bodyPr anchor="ctr"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800" b="1" dirty="0">
                <a:solidFill>
                  <a:srgbClr val="0070C0"/>
                </a:solidFill>
              </a:rPr>
              <a:t>Потапова Ольга Александровна </a:t>
            </a:r>
          </a:p>
          <a:p>
            <a:pPr algn="l">
              <a:spcBef>
                <a:spcPts val="600"/>
              </a:spcBef>
            </a:pPr>
            <a:r>
              <a:rPr lang="ru-RU" b="1" dirty="0">
                <a:solidFill>
                  <a:srgbClr val="0070C0"/>
                </a:solidFill>
              </a:rPr>
              <a:t>начальник Отдела методического сопровождения по формированию общих компетенций ФГБОУ ДПО ИРПО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790AC8F-4CD1-402B-B6F6-ED1B5EE9E3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096093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5B14EB8-DFFC-4058-B8F9-20E16C72FD9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80" y="2978089"/>
            <a:ext cx="1156283" cy="112020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D3504E9-4D29-432D-86C3-55B76A2018E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39" y="5068620"/>
            <a:ext cx="1330962" cy="136468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2AE8183-B7F4-49DE-956E-96C5772A2F4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6076"/>
            <a:ext cx="2102439" cy="1617759"/>
          </a:xfrm>
          <a:prstGeom prst="rect">
            <a:avLst/>
          </a:prstGeom>
        </p:spPr>
      </p:pic>
      <p:sp>
        <p:nvSpPr>
          <p:cNvPr id="9" name="Google Shape;288;p36">
            <a:extLst>
              <a:ext uri="{FF2B5EF4-FFF2-40B4-BE49-F238E27FC236}">
                <a16:creationId xmlns:a16="http://schemas.microsoft.com/office/drawing/2014/main" id="{9C59A2DD-E1E5-494F-BCA8-D2EE4536DA7C}"/>
              </a:ext>
            </a:extLst>
          </p:cNvPr>
          <p:cNvSpPr txBox="1">
            <a:spLocks/>
          </p:cNvSpPr>
          <p:nvPr/>
        </p:nvSpPr>
        <p:spPr>
          <a:xfrm>
            <a:off x="2096093" y="994955"/>
            <a:ext cx="9983051" cy="387992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ru-RU" u="sng" dirty="0">
                <a:solidFill>
                  <a:srgbClr val="1D3B75"/>
                </a:solidFill>
                <a:latin typeface="+mn-lt"/>
                <a:ea typeface="+mn-ea"/>
                <a:cs typeface="Arial" panose="020B0604020202020204" pitchFamily="34" charset="0"/>
              </a:rPr>
              <a:t>Установочный семинар</a:t>
            </a:r>
            <a:r>
              <a:rPr lang="en-US" u="sng" dirty="0">
                <a:solidFill>
                  <a:srgbClr val="1D3B75"/>
                </a:solidFill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lang="ru-RU" u="sng" dirty="0">
                <a:solidFill>
                  <a:srgbClr val="1D3B75"/>
                </a:solidFill>
                <a:latin typeface="+mn-lt"/>
                <a:ea typeface="+mn-ea"/>
                <a:cs typeface="Arial" panose="020B0604020202020204" pitchFamily="34" charset="0"/>
              </a:rPr>
              <a:t>для ПОО-новых участников Проекта</a:t>
            </a:r>
          </a:p>
          <a:p>
            <a:pPr algn="ctr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ru-RU" sz="4000" b="1" dirty="0">
                <a:solidFill>
                  <a:srgbClr val="1D3B75"/>
                </a:solidFill>
                <a:latin typeface="+mn-lt"/>
                <a:ea typeface="+mn-ea"/>
                <a:cs typeface="Arial" panose="020B0604020202020204" pitchFamily="34" charset="0"/>
              </a:rPr>
              <a:t>«Внедрение методик преподавания общеобразовательных дисциплин с учётом профессиональной направленности ОП СПО» в 2023 году</a:t>
            </a:r>
          </a:p>
        </p:txBody>
      </p:sp>
    </p:spTree>
    <p:extLst>
      <p:ext uri="{BB962C8B-B14F-4D97-AF65-F5344CB8AC3E}">
        <p14:creationId xmlns:p14="http://schemas.microsoft.com/office/powerpoint/2010/main" val="26218489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830D877-FB47-4AB0-92F8-FE00C1BFB02D}"/>
              </a:ext>
            </a:extLst>
          </p:cNvPr>
          <p:cNvSpPr/>
          <p:nvPr/>
        </p:nvSpPr>
        <p:spPr>
          <a:xfrm>
            <a:off x="497834" y="1083406"/>
            <a:ext cx="8301678" cy="60157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Freeform 2">
            <a:extLst>
              <a:ext uri="{FF2B5EF4-FFF2-40B4-BE49-F238E27FC236}">
                <a16:creationId xmlns:a16="http://schemas.microsoft.com/office/drawing/2014/main" id="{B2B18676-931F-41F0-AF7B-5707BA7D40C9}"/>
              </a:ext>
            </a:extLst>
          </p:cNvPr>
          <p:cNvSpPr/>
          <p:nvPr/>
        </p:nvSpPr>
        <p:spPr>
          <a:xfrm>
            <a:off x="8799512" y="0"/>
            <a:ext cx="3392488" cy="6872227"/>
          </a:xfrm>
          <a:custGeom>
            <a:avLst/>
            <a:gdLst/>
            <a:ahLst/>
            <a:cxnLst/>
            <a:rect l="l" t="t" r="r" b="b"/>
            <a:pathLst>
              <a:path w="6860143" h="10287000">
                <a:moveTo>
                  <a:pt x="0" y="0"/>
                </a:moveTo>
                <a:lnTo>
                  <a:pt x="6860143" y="0"/>
                </a:lnTo>
                <a:lnTo>
                  <a:pt x="6860143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3600" t="-598" r="-12299"/>
            </a:stretch>
          </a:blipFill>
        </p:spPr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129B975-0E76-4B0A-8061-AE6549E23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41774-68EB-40AA-9834-D8643AB63BC7}" type="slidenum">
              <a:rPr lang="ru-RU" smtClean="0"/>
              <a:t>10</a:t>
            </a:fld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58604AC-F46F-4D8F-BD3D-761B95BBF1CC}"/>
              </a:ext>
            </a:extLst>
          </p:cNvPr>
          <p:cNvSpPr/>
          <p:nvPr/>
        </p:nvSpPr>
        <p:spPr>
          <a:xfrm rot="5400000">
            <a:off x="-3084444" y="3084444"/>
            <a:ext cx="6858000" cy="689113"/>
          </a:xfrm>
          <a:prstGeom prst="rect">
            <a:avLst/>
          </a:prstGeom>
          <a:solidFill>
            <a:srgbClr val="3468A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214D9B9-FCFB-4B46-8D83-56C5FB9104C2}"/>
              </a:ext>
            </a:extLst>
          </p:cNvPr>
          <p:cNvSpPr/>
          <p:nvPr/>
        </p:nvSpPr>
        <p:spPr>
          <a:xfrm>
            <a:off x="8824057" y="7113"/>
            <a:ext cx="3367943" cy="6858000"/>
          </a:xfrm>
          <a:prstGeom prst="rect">
            <a:avLst/>
          </a:prstGeom>
          <a:solidFill>
            <a:srgbClr val="1D3B75">
              <a:alpha val="7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81ACBE-191C-434C-A649-97A2ED2CB1DE}"/>
              </a:ext>
            </a:extLst>
          </p:cNvPr>
          <p:cNvSpPr txBox="1"/>
          <p:nvPr/>
        </p:nvSpPr>
        <p:spPr>
          <a:xfrm>
            <a:off x="1204567" y="468656"/>
            <a:ext cx="72569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Raleway SemiBold" pitchFamily="2" charset="-52"/>
              </a:rPr>
              <a:t>Проект внедрения в 2023 г.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ACE8BC7-E4AC-4118-8215-7C43BC1EFC7A}"/>
              </a:ext>
            </a:extLst>
          </p:cNvPr>
          <p:cNvSpPr/>
          <p:nvPr/>
        </p:nvSpPr>
        <p:spPr>
          <a:xfrm>
            <a:off x="689113" y="6256421"/>
            <a:ext cx="8134944" cy="6015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30F1FC2-5F27-42B0-AF91-CFBFBC015E4E}"/>
              </a:ext>
            </a:extLst>
          </p:cNvPr>
          <p:cNvSpPr/>
          <p:nvPr/>
        </p:nvSpPr>
        <p:spPr>
          <a:xfrm>
            <a:off x="1211493" y="510354"/>
            <a:ext cx="8134944" cy="6015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32D8D2-31C1-47A9-BFB9-F6413F421D4D}"/>
              </a:ext>
            </a:extLst>
          </p:cNvPr>
          <p:cNvSpPr txBox="1"/>
          <p:nvPr/>
        </p:nvSpPr>
        <p:spPr>
          <a:xfrm>
            <a:off x="6994863" y="1123096"/>
            <a:ext cx="171019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>
              <a:buNone/>
            </a:pPr>
            <a:r>
              <a:rPr lang="ru-RU" sz="2400" dirty="0">
                <a:latin typeface="Raleway SemiBold" pitchFamily="2" charset="-52"/>
              </a:rPr>
              <a:t>ЦЕЛЬ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043468-9023-416C-98D8-E83B8ABF49CA}"/>
              </a:ext>
            </a:extLst>
          </p:cNvPr>
          <p:cNvSpPr txBox="1"/>
          <p:nvPr/>
        </p:nvSpPr>
        <p:spPr>
          <a:xfrm>
            <a:off x="593507" y="1782137"/>
            <a:ext cx="811154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buClr>
                <a:srgbClr val="002060"/>
              </a:buClr>
              <a:buSzPct val="131000"/>
            </a:pPr>
            <a:r>
              <a:rPr lang="ru-RU" sz="1400" dirty="0">
                <a:latin typeface="Raleway Light" pitchFamily="2" charset="-52"/>
              </a:rPr>
              <a:t>- внедрение методической системы преподавания ОД с учётом профессиональной направленности образовательных программ СПО </a:t>
            </a:r>
            <a:r>
              <a:rPr lang="ru-RU" sz="1600" b="1" u="sng" dirty="0">
                <a:solidFill>
                  <a:srgbClr val="00B050"/>
                </a:solidFill>
                <a:latin typeface="Raleway Light" pitchFamily="2" charset="-52"/>
              </a:rPr>
              <a:t>в не менее чем в 50% </a:t>
            </a:r>
            <a:r>
              <a:rPr lang="ru-RU" sz="1400" dirty="0">
                <a:latin typeface="Raleway Light" pitchFamily="2" charset="-52"/>
              </a:rPr>
              <a:t>ПОО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D60AC837-323E-4925-A529-462215E92000}"/>
              </a:ext>
            </a:extLst>
          </p:cNvPr>
          <p:cNvSpPr/>
          <p:nvPr/>
        </p:nvSpPr>
        <p:spPr>
          <a:xfrm rot="5400000">
            <a:off x="-219179" y="3075132"/>
            <a:ext cx="1127470" cy="68911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E8E71C4C-3F5A-4271-A141-042DB0D1C12E}"/>
              </a:ext>
            </a:extLst>
          </p:cNvPr>
          <p:cNvSpPr/>
          <p:nvPr/>
        </p:nvSpPr>
        <p:spPr>
          <a:xfrm rot="5400000">
            <a:off x="-19945" y="4007020"/>
            <a:ext cx="729002" cy="689113"/>
          </a:xfrm>
          <a:prstGeom prst="rect">
            <a:avLst/>
          </a:prstGeom>
          <a:solidFill>
            <a:srgbClr val="4676B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8E45E2CF-0E73-4FD6-9199-1CFE0B1562FE}"/>
              </a:ext>
            </a:extLst>
          </p:cNvPr>
          <p:cNvSpPr/>
          <p:nvPr/>
        </p:nvSpPr>
        <p:spPr>
          <a:xfrm rot="5400000">
            <a:off x="6475545" y="6350119"/>
            <a:ext cx="601578" cy="414186"/>
          </a:xfrm>
          <a:prstGeom prst="rect">
            <a:avLst/>
          </a:prstGeom>
          <a:solidFill>
            <a:srgbClr val="4676B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C9F412F1-F892-4B2D-A1AB-3BEEC7BBB703}"/>
              </a:ext>
            </a:extLst>
          </p:cNvPr>
          <p:cNvSpPr/>
          <p:nvPr/>
        </p:nvSpPr>
        <p:spPr>
          <a:xfrm>
            <a:off x="689113" y="2731844"/>
            <a:ext cx="8110399" cy="60157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02B3DAB-2023-4337-8250-3B760368DCE5}"/>
              </a:ext>
            </a:extLst>
          </p:cNvPr>
          <p:cNvSpPr txBox="1"/>
          <p:nvPr/>
        </p:nvSpPr>
        <p:spPr>
          <a:xfrm>
            <a:off x="356396" y="2801800"/>
            <a:ext cx="171019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>
              <a:buNone/>
            </a:pPr>
            <a:r>
              <a:rPr lang="ru-RU" sz="2400" dirty="0">
                <a:latin typeface="Raleway SemiBold" pitchFamily="2" charset="-52"/>
              </a:rPr>
              <a:t>ЗАДАЧИ</a:t>
            </a:r>
          </a:p>
        </p:txBody>
      </p:sp>
      <p:sp>
        <p:nvSpPr>
          <p:cNvPr id="25" name="Google Shape;604;p48">
            <a:extLst>
              <a:ext uri="{FF2B5EF4-FFF2-40B4-BE49-F238E27FC236}">
                <a16:creationId xmlns:a16="http://schemas.microsoft.com/office/drawing/2014/main" id="{2845F805-9917-4DA2-84BF-811AAE9EB6F2}"/>
              </a:ext>
            </a:extLst>
          </p:cNvPr>
          <p:cNvSpPr txBox="1">
            <a:spLocks/>
          </p:cNvSpPr>
          <p:nvPr/>
        </p:nvSpPr>
        <p:spPr>
          <a:xfrm>
            <a:off x="712308" y="3452951"/>
            <a:ext cx="4447546" cy="1350858"/>
          </a:xfrm>
          <a:prstGeom prst="rect">
            <a:avLst/>
          </a:prstGeom>
          <a:solidFill>
            <a:srgbClr val="D8D6D6"/>
          </a:solidFill>
          <a:ln w="9525" cap="flat" cmpd="sng">
            <a:solidFill>
              <a:srgbClr val="1616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sz="20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sz="2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sz="2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sz="2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sz="2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sz="2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sz="2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sz="2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sz="2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pPr algn="ctr"/>
            <a:r>
              <a:rPr lang="ru-RU" sz="1400" dirty="0">
                <a:latin typeface="Raleway SemiBold" pitchFamily="2" charset="-52"/>
              </a:rPr>
              <a:t>1. Обеспечение организационно-методических, консультационных и организационно-технических условий проведения внедрения методических продуктов в образовательный процесс не менее 50% ПОО в каждом регионе Российской Федерации.</a:t>
            </a:r>
          </a:p>
        </p:txBody>
      </p:sp>
      <p:sp>
        <p:nvSpPr>
          <p:cNvPr id="26" name="Google Shape;604;p48">
            <a:extLst>
              <a:ext uri="{FF2B5EF4-FFF2-40B4-BE49-F238E27FC236}">
                <a16:creationId xmlns:a16="http://schemas.microsoft.com/office/drawing/2014/main" id="{5714C70B-29C1-48F2-90AC-18C59B78A219}"/>
              </a:ext>
            </a:extLst>
          </p:cNvPr>
          <p:cNvSpPr txBox="1">
            <a:spLocks/>
          </p:cNvSpPr>
          <p:nvPr/>
        </p:nvSpPr>
        <p:spPr>
          <a:xfrm>
            <a:off x="5328424" y="3443101"/>
            <a:ext cx="4447546" cy="1350858"/>
          </a:xfrm>
          <a:prstGeom prst="rect">
            <a:avLst/>
          </a:prstGeom>
          <a:solidFill>
            <a:srgbClr val="D8D6D6"/>
          </a:solidFill>
          <a:ln w="9525" cap="flat" cmpd="sng">
            <a:solidFill>
              <a:srgbClr val="1616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sz="20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sz="2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sz="2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sz="2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sz="2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sz="2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sz="2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sz="2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sz="2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pPr algn="ctr"/>
            <a:r>
              <a:rPr lang="ru-RU" sz="1400" dirty="0">
                <a:latin typeface="Raleway SemiBold" pitchFamily="2" charset="-52"/>
              </a:rPr>
              <a:t>2. Обеспечение охвата внедрения разработанных методических материалов всеми участниками внедрения и достижение показателей эффективности </a:t>
            </a:r>
          </a:p>
        </p:txBody>
      </p:sp>
      <p:sp>
        <p:nvSpPr>
          <p:cNvPr id="27" name="Google Shape;604;p48">
            <a:extLst>
              <a:ext uri="{FF2B5EF4-FFF2-40B4-BE49-F238E27FC236}">
                <a16:creationId xmlns:a16="http://schemas.microsoft.com/office/drawing/2014/main" id="{CF6797DF-241D-4AD4-84CF-D7039F61B9BA}"/>
              </a:ext>
            </a:extLst>
          </p:cNvPr>
          <p:cNvSpPr txBox="1">
            <a:spLocks/>
          </p:cNvSpPr>
          <p:nvPr/>
        </p:nvSpPr>
        <p:spPr>
          <a:xfrm>
            <a:off x="732754" y="4929760"/>
            <a:ext cx="4447546" cy="1574735"/>
          </a:xfrm>
          <a:prstGeom prst="rect">
            <a:avLst/>
          </a:prstGeom>
          <a:solidFill>
            <a:srgbClr val="D8D6D6"/>
          </a:solidFill>
          <a:ln w="9525" cap="flat" cmpd="sng">
            <a:solidFill>
              <a:srgbClr val="1616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sz="20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sz="2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sz="2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sz="2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sz="2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sz="2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sz="2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sz="2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sz="2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pPr algn="ctr"/>
            <a:r>
              <a:rPr lang="ru-RU" sz="1400" dirty="0">
                <a:latin typeface="Raleway SemiBold" pitchFamily="2" charset="-52"/>
              </a:rPr>
              <a:t>3. Определение готовности педагогических работников, а также рисков, с которыми они могут столкнуться при внедрении методических продуктов</a:t>
            </a:r>
          </a:p>
        </p:txBody>
      </p:sp>
      <p:sp>
        <p:nvSpPr>
          <p:cNvPr id="28" name="Google Shape;604;p48">
            <a:extLst>
              <a:ext uri="{FF2B5EF4-FFF2-40B4-BE49-F238E27FC236}">
                <a16:creationId xmlns:a16="http://schemas.microsoft.com/office/drawing/2014/main" id="{C5068E6F-0A12-48A4-AF0E-05C38034418B}"/>
              </a:ext>
            </a:extLst>
          </p:cNvPr>
          <p:cNvSpPr txBox="1">
            <a:spLocks/>
          </p:cNvSpPr>
          <p:nvPr/>
        </p:nvSpPr>
        <p:spPr>
          <a:xfrm>
            <a:off x="5348870" y="4929759"/>
            <a:ext cx="4447546" cy="1574735"/>
          </a:xfrm>
          <a:prstGeom prst="rect">
            <a:avLst/>
          </a:prstGeom>
          <a:solidFill>
            <a:srgbClr val="D8D6D6"/>
          </a:solidFill>
          <a:ln w="9525" cap="flat" cmpd="sng">
            <a:solidFill>
              <a:srgbClr val="1616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sz="20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sz="2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sz="2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sz="2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sz="2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sz="2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sz="2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sz="2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sz="2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pPr algn="ctr"/>
            <a:r>
              <a:rPr lang="ru-RU" sz="1400" dirty="0">
                <a:latin typeface="Raleway SemiBold" pitchFamily="2" charset="-52"/>
              </a:rPr>
              <a:t>4. Определение лучших практик освоения предложенных методических продуктов для последующей трансляции </a:t>
            </a:r>
          </a:p>
        </p:txBody>
      </p:sp>
    </p:spTree>
    <p:extLst>
      <p:ext uri="{BB962C8B-B14F-4D97-AF65-F5344CB8AC3E}">
        <p14:creationId xmlns:p14="http://schemas.microsoft.com/office/powerpoint/2010/main" val="19589720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073A3E92-D242-4F55-AD4F-4E486A6FA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41774-68EB-40AA-9834-D8643AB63BC7}" type="slidenum">
              <a:rPr lang="ru-RU" smtClean="0"/>
              <a:t>11</a:t>
            </a:fld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2E434C-FC51-4692-8E59-C46EB1A8BE73}"/>
              </a:ext>
            </a:extLst>
          </p:cNvPr>
          <p:cNvSpPr txBox="1"/>
          <p:nvPr/>
        </p:nvSpPr>
        <p:spPr>
          <a:xfrm>
            <a:off x="887611" y="2250731"/>
            <a:ext cx="98083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Raleway SemiBold" pitchFamily="2" charset="-52"/>
                <a:cs typeface="Arial" panose="020B0604020202020204" pitchFamily="34" charset="0"/>
              </a:rPr>
              <a:t>ЭТАПЫ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4AD015A-ADBB-42E1-8DAB-2EB51BCD2C09}"/>
              </a:ext>
            </a:extLst>
          </p:cNvPr>
          <p:cNvSpPr/>
          <p:nvPr/>
        </p:nvSpPr>
        <p:spPr>
          <a:xfrm>
            <a:off x="0" y="6638926"/>
            <a:ext cx="12192000" cy="219074"/>
          </a:xfrm>
          <a:prstGeom prst="rect">
            <a:avLst/>
          </a:prstGeom>
          <a:solidFill>
            <a:srgbClr val="4676B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Google Shape;604;p48">
            <a:extLst>
              <a:ext uri="{FF2B5EF4-FFF2-40B4-BE49-F238E27FC236}">
                <a16:creationId xmlns:a16="http://schemas.microsoft.com/office/drawing/2014/main" id="{8866407F-79F6-4B9C-8E8D-0805C47BD374}"/>
              </a:ext>
            </a:extLst>
          </p:cNvPr>
          <p:cNvSpPr txBox="1">
            <a:spLocks/>
          </p:cNvSpPr>
          <p:nvPr/>
        </p:nvSpPr>
        <p:spPr>
          <a:xfrm>
            <a:off x="871892" y="3219580"/>
            <a:ext cx="5728134" cy="49142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>
            <a:solidFill>
              <a:srgbClr val="1616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sz="20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sz="2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sz="2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sz="2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sz="2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sz="2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sz="2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sz="2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sz="2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ts val="2400"/>
              <a:buFont typeface="Archivo"/>
              <a:buNone/>
              <a:tabLst/>
              <a:defRPr/>
            </a:pP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Raleway Medium" pitchFamily="2" charset="-52"/>
                <a:sym typeface="Archivo"/>
              </a:rPr>
              <a:t>1.  Подготовка к проведению внедрения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9B9B044-A976-4035-B873-3B2183BE8B04}"/>
              </a:ext>
            </a:extLst>
          </p:cNvPr>
          <p:cNvSpPr txBox="1"/>
          <p:nvPr/>
        </p:nvSpPr>
        <p:spPr>
          <a:xfrm>
            <a:off x="7212077" y="3262521"/>
            <a:ext cx="3502993" cy="400110"/>
          </a:xfrm>
          <a:prstGeom prst="rect">
            <a:avLst/>
          </a:prstGeom>
          <a:solidFill>
            <a:srgbClr val="3468A5"/>
          </a:solidFill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Raleway Light" pitchFamily="2" charset="-52"/>
              </a:rPr>
              <a:t>ЯНВАРЬ-АВГУСТ</a:t>
            </a: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C2959FAF-E428-4708-8535-4CF612DED977}"/>
              </a:ext>
            </a:extLst>
          </p:cNvPr>
          <p:cNvCxnSpPr/>
          <p:nvPr/>
        </p:nvCxnSpPr>
        <p:spPr>
          <a:xfrm>
            <a:off x="-1836" y="1464907"/>
            <a:ext cx="6096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Google Shape;604;p48">
            <a:extLst>
              <a:ext uri="{FF2B5EF4-FFF2-40B4-BE49-F238E27FC236}">
                <a16:creationId xmlns:a16="http://schemas.microsoft.com/office/drawing/2014/main" id="{ED9EB3FD-A8FF-4FB6-814E-7E3DE02A1593}"/>
              </a:ext>
            </a:extLst>
          </p:cNvPr>
          <p:cNvSpPr txBox="1">
            <a:spLocks/>
          </p:cNvSpPr>
          <p:nvPr/>
        </p:nvSpPr>
        <p:spPr>
          <a:xfrm>
            <a:off x="880412" y="4051986"/>
            <a:ext cx="5728134" cy="58011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>
            <a:solidFill>
              <a:srgbClr val="1616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sz="20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sz="2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sz="2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sz="2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sz="2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sz="2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sz="2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sz="2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sz="2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ts val="2400"/>
              <a:buFont typeface="Archivo"/>
              <a:buNone/>
              <a:tabLst/>
              <a:defRPr/>
            </a:pP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Raleway Medium" pitchFamily="2" charset="-52"/>
                <a:sym typeface="Archivo"/>
              </a:rPr>
              <a:t>2.  Проведение внедрения</a:t>
            </a:r>
          </a:p>
        </p:txBody>
      </p:sp>
      <p:sp>
        <p:nvSpPr>
          <p:cNvPr id="29" name="Google Shape;604;p48">
            <a:extLst>
              <a:ext uri="{FF2B5EF4-FFF2-40B4-BE49-F238E27FC236}">
                <a16:creationId xmlns:a16="http://schemas.microsoft.com/office/drawing/2014/main" id="{F4F30161-1673-4C6E-BB1C-5820845B8766}"/>
              </a:ext>
            </a:extLst>
          </p:cNvPr>
          <p:cNvSpPr txBox="1">
            <a:spLocks/>
          </p:cNvSpPr>
          <p:nvPr/>
        </p:nvSpPr>
        <p:spPr>
          <a:xfrm>
            <a:off x="881117" y="4899507"/>
            <a:ext cx="5728134" cy="58011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>
            <a:solidFill>
              <a:srgbClr val="1616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sz="20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sz="2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sz="2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sz="2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sz="2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sz="2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sz="2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sz="2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sz="2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ts val="2400"/>
              <a:buFont typeface="Archivo"/>
              <a:buNone/>
              <a:tabLst/>
              <a:defRPr/>
            </a:pP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Raleway Medium" pitchFamily="2" charset="-52"/>
                <a:sym typeface="Archivo"/>
              </a:rPr>
              <a:t>3. Итоги внедрения методик преподавания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3B9C8D0-595F-4014-9959-CE30A8D4BC57}"/>
              </a:ext>
            </a:extLst>
          </p:cNvPr>
          <p:cNvSpPr txBox="1"/>
          <p:nvPr/>
        </p:nvSpPr>
        <p:spPr>
          <a:xfrm>
            <a:off x="7211404" y="4144686"/>
            <a:ext cx="3511144" cy="400110"/>
          </a:xfrm>
          <a:prstGeom prst="rect">
            <a:avLst/>
          </a:prstGeom>
          <a:solidFill>
            <a:srgbClr val="3468A5"/>
          </a:solidFill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2000">
                <a:solidFill>
                  <a:schemeClr val="bg1"/>
                </a:solidFill>
                <a:latin typeface="Raleway Light" pitchFamily="2" charset="-52"/>
              </a:defRPr>
            </a:lvl1pPr>
          </a:lstStyle>
          <a:p>
            <a:r>
              <a:rPr lang="ru-RU" dirty="0"/>
              <a:t>МАРТ-НОЯБРЬ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D841341-9D2C-4A73-B52A-C57F44F7271B}"/>
              </a:ext>
            </a:extLst>
          </p:cNvPr>
          <p:cNvSpPr txBox="1"/>
          <p:nvPr/>
        </p:nvSpPr>
        <p:spPr>
          <a:xfrm>
            <a:off x="7233287" y="4987574"/>
            <a:ext cx="3462667" cy="400110"/>
          </a:xfrm>
          <a:prstGeom prst="rect">
            <a:avLst/>
          </a:prstGeom>
          <a:solidFill>
            <a:srgbClr val="3468A5"/>
          </a:solidFill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2000">
                <a:solidFill>
                  <a:schemeClr val="bg1"/>
                </a:solidFill>
                <a:latin typeface="Raleway Light" pitchFamily="2" charset="-52"/>
              </a:defRPr>
            </a:lvl1pPr>
          </a:lstStyle>
          <a:p>
            <a:r>
              <a:rPr lang="ru-RU" dirty="0"/>
              <a:t>ОКТЯБРЬ-ДЕКАБРЬ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7FD9398-5552-45C9-BA28-1AF51E5055D5}"/>
              </a:ext>
            </a:extLst>
          </p:cNvPr>
          <p:cNvSpPr txBox="1"/>
          <p:nvPr/>
        </p:nvSpPr>
        <p:spPr>
          <a:xfrm>
            <a:off x="-1836" y="1003242"/>
            <a:ext cx="12193836" cy="461665"/>
          </a:xfrm>
          <a:prstGeom prst="rect">
            <a:avLst/>
          </a:prstGeom>
          <a:solidFill>
            <a:srgbClr val="4676B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Raleway Light" pitchFamily="2" charset="-52"/>
              </a:rPr>
              <a:t>с ФЕВРАЛЯ по ДЕКАБРЬ 2023 г.</a:t>
            </a:r>
            <a:endParaRPr lang="ru-RU" sz="2400" b="1" dirty="0">
              <a:solidFill>
                <a:schemeClr val="bg1"/>
              </a:solidFill>
              <a:latin typeface="Raleway Light" pitchFamily="2" charset="-52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EF81B5A-F2A1-420B-A2A7-6F5E574F1DF0}"/>
              </a:ext>
            </a:extLst>
          </p:cNvPr>
          <p:cNvSpPr txBox="1"/>
          <p:nvPr/>
        </p:nvSpPr>
        <p:spPr>
          <a:xfrm>
            <a:off x="256091" y="143501"/>
            <a:ext cx="72569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Raleway SemiBold" pitchFamily="2" charset="-52"/>
              </a:rPr>
              <a:t>Проект внедрения в 2023 г.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0175F6D8-D283-466E-997B-F57822184222}"/>
              </a:ext>
            </a:extLst>
          </p:cNvPr>
          <p:cNvSpPr/>
          <p:nvPr/>
        </p:nvSpPr>
        <p:spPr>
          <a:xfrm>
            <a:off x="202501" y="181870"/>
            <a:ext cx="8134944" cy="6015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75763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8B02A486-BE7D-43A2-BCD0-8F41E5836C53}"/>
              </a:ext>
            </a:extLst>
          </p:cNvPr>
          <p:cNvSpPr/>
          <p:nvPr/>
        </p:nvSpPr>
        <p:spPr>
          <a:xfrm rot="5400000">
            <a:off x="10416560" y="4826552"/>
            <a:ext cx="400110" cy="2109841"/>
          </a:xfrm>
          <a:prstGeom prst="rect">
            <a:avLst/>
          </a:prstGeom>
          <a:solidFill>
            <a:srgbClr val="4676B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DA982144-3492-4273-9306-05752778884B}"/>
              </a:ext>
            </a:extLst>
          </p:cNvPr>
          <p:cNvSpPr/>
          <p:nvPr/>
        </p:nvSpPr>
        <p:spPr>
          <a:xfrm rot="5400000">
            <a:off x="10260392" y="4094381"/>
            <a:ext cx="344593" cy="2109841"/>
          </a:xfrm>
          <a:prstGeom prst="rect">
            <a:avLst/>
          </a:prstGeom>
          <a:solidFill>
            <a:srgbClr val="4676B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2B8A6BE4-7DCE-4254-A681-02F8BC37BF80}"/>
              </a:ext>
            </a:extLst>
          </p:cNvPr>
          <p:cNvSpPr/>
          <p:nvPr/>
        </p:nvSpPr>
        <p:spPr>
          <a:xfrm rot="5400000">
            <a:off x="10402128" y="3182900"/>
            <a:ext cx="400110" cy="2141116"/>
          </a:xfrm>
          <a:prstGeom prst="rect">
            <a:avLst/>
          </a:prstGeom>
          <a:solidFill>
            <a:srgbClr val="4676B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371F20A-19CB-4CAB-BF40-AAA6BC6B78B8}"/>
              </a:ext>
            </a:extLst>
          </p:cNvPr>
          <p:cNvSpPr/>
          <p:nvPr/>
        </p:nvSpPr>
        <p:spPr>
          <a:xfrm rot="5400000">
            <a:off x="10345806" y="2455953"/>
            <a:ext cx="400110" cy="2141116"/>
          </a:xfrm>
          <a:prstGeom prst="rect">
            <a:avLst/>
          </a:prstGeom>
          <a:solidFill>
            <a:srgbClr val="4676B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A7FFD329-0013-40DF-881F-8110CC40B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8336" y="6248548"/>
            <a:ext cx="2743200" cy="365125"/>
          </a:xfrm>
        </p:spPr>
        <p:txBody>
          <a:bodyPr/>
          <a:lstStyle/>
          <a:p>
            <a:fld id="{69641774-68EB-40AA-9834-D8643AB63BC7}" type="slidenum">
              <a:rPr lang="ru-RU" smtClean="0"/>
              <a:t>12</a:t>
            </a:fld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2E0C8F-5705-4D4E-A3EE-6D06EEFC15E1}"/>
              </a:ext>
            </a:extLst>
          </p:cNvPr>
          <p:cNvSpPr txBox="1"/>
          <p:nvPr/>
        </p:nvSpPr>
        <p:spPr>
          <a:xfrm>
            <a:off x="1338766" y="401136"/>
            <a:ext cx="62945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Raleway SemiBold" pitchFamily="2" charset="-52"/>
                <a:cs typeface="Arial" panose="020B0604020202020204" pitchFamily="34" charset="0"/>
              </a:rPr>
              <a:t>1 ЭТАП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DDE8EDC-F979-4E88-82B9-3764A741B6EC}"/>
              </a:ext>
            </a:extLst>
          </p:cNvPr>
          <p:cNvSpPr/>
          <p:nvPr/>
        </p:nvSpPr>
        <p:spPr>
          <a:xfrm>
            <a:off x="1206369" y="350455"/>
            <a:ext cx="5875278" cy="5890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55F8E2-F123-4B72-B18B-7028904B1B9B}"/>
              </a:ext>
            </a:extLst>
          </p:cNvPr>
          <p:cNvSpPr txBox="1"/>
          <p:nvPr/>
        </p:nvSpPr>
        <p:spPr>
          <a:xfrm>
            <a:off x="2755193" y="853008"/>
            <a:ext cx="8339177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2800" dirty="0">
                <a:latin typeface="Raleway SemiBold" pitchFamily="2" charset="-52"/>
              </a:rPr>
              <a:t>Подготовка к проведению внедрения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FA84563A-3DC6-4D98-B35F-07C572CB5B89}"/>
              </a:ext>
            </a:extLst>
          </p:cNvPr>
          <p:cNvSpPr/>
          <p:nvPr/>
        </p:nvSpPr>
        <p:spPr>
          <a:xfrm rot="5400000">
            <a:off x="4875152" y="-1266952"/>
            <a:ext cx="86533" cy="4326453"/>
          </a:xfrm>
          <a:prstGeom prst="rect">
            <a:avLst/>
          </a:prstGeom>
          <a:solidFill>
            <a:srgbClr val="4676B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Google Shape;604;p48">
            <a:extLst>
              <a:ext uri="{FF2B5EF4-FFF2-40B4-BE49-F238E27FC236}">
                <a16:creationId xmlns:a16="http://schemas.microsoft.com/office/drawing/2014/main" id="{A7CA0961-BD41-4BBE-ADA0-720E8A20B17B}"/>
              </a:ext>
            </a:extLst>
          </p:cNvPr>
          <p:cNvSpPr txBox="1">
            <a:spLocks/>
          </p:cNvSpPr>
          <p:nvPr/>
        </p:nvSpPr>
        <p:spPr>
          <a:xfrm>
            <a:off x="210207" y="1530283"/>
            <a:ext cx="6793314" cy="807167"/>
          </a:xfrm>
          <a:prstGeom prst="rect">
            <a:avLst/>
          </a:prstGeom>
          <a:solidFill>
            <a:srgbClr val="D8D6D6"/>
          </a:solidFill>
          <a:ln w="9525" cap="flat" cmpd="sng">
            <a:solidFill>
              <a:srgbClr val="1616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sz="20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sz="2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sz="2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sz="2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sz="2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sz="2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sz="2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sz="2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sz="2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pPr algn="ctr"/>
            <a:r>
              <a:rPr lang="ru-RU" sz="1800" dirty="0">
                <a:latin typeface="Raleway SemiBold" pitchFamily="2" charset="-52"/>
              </a:rPr>
              <a:t>Размещение методических продуктов по 20 ОД на сайте ФГБОУ ДПО ИРПО</a:t>
            </a:r>
          </a:p>
        </p:txBody>
      </p:sp>
      <p:sp>
        <p:nvSpPr>
          <p:cNvPr id="15" name="Google Shape;604;p48">
            <a:extLst>
              <a:ext uri="{FF2B5EF4-FFF2-40B4-BE49-F238E27FC236}">
                <a16:creationId xmlns:a16="http://schemas.microsoft.com/office/drawing/2014/main" id="{6B8BC49A-076C-44F8-8E69-36C2460F9425}"/>
              </a:ext>
            </a:extLst>
          </p:cNvPr>
          <p:cNvSpPr txBox="1">
            <a:spLocks/>
          </p:cNvSpPr>
          <p:nvPr/>
        </p:nvSpPr>
        <p:spPr>
          <a:xfrm>
            <a:off x="210207" y="3377863"/>
            <a:ext cx="6793314" cy="991900"/>
          </a:xfrm>
          <a:prstGeom prst="rect">
            <a:avLst/>
          </a:prstGeom>
          <a:solidFill>
            <a:srgbClr val="D8D6D6"/>
          </a:solidFill>
          <a:ln w="9525" cap="flat" cmpd="sng">
            <a:solidFill>
              <a:srgbClr val="1616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sz="20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sz="2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sz="2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sz="2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sz="2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sz="2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sz="2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sz="2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sz="2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pPr algn="ctr"/>
            <a:r>
              <a:rPr lang="ru-RU" sz="1800" dirty="0">
                <a:latin typeface="Raleway SemiBold" pitchFamily="2" charset="-52"/>
              </a:rPr>
              <a:t>Организация и проведение цикла «Методические недели общеобразовательной подготовки в СПО» </a:t>
            </a:r>
          </a:p>
        </p:txBody>
      </p:sp>
      <p:sp>
        <p:nvSpPr>
          <p:cNvPr id="16" name="Google Shape;604;p48">
            <a:extLst>
              <a:ext uri="{FF2B5EF4-FFF2-40B4-BE49-F238E27FC236}">
                <a16:creationId xmlns:a16="http://schemas.microsoft.com/office/drawing/2014/main" id="{3FAA738C-894C-419A-942F-DACEE0FBBA3E}"/>
              </a:ext>
            </a:extLst>
          </p:cNvPr>
          <p:cNvSpPr txBox="1">
            <a:spLocks/>
          </p:cNvSpPr>
          <p:nvPr/>
        </p:nvSpPr>
        <p:spPr>
          <a:xfrm>
            <a:off x="210207" y="4477834"/>
            <a:ext cx="6793314" cy="1166861"/>
          </a:xfrm>
          <a:prstGeom prst="rect">
            <a:avLst/>
          </a:prstGeom>
          <a:solidFill>
            <a:srgbClr val="D8D6D6"/>
          </a:solidFill>
          <a:ln w="9525" cap="flat" cmpd="sng">
            <a:solidFill>
              <a:srgbClr val="1616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sz="20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sz="2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sz="2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sz="2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sz="2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sz="2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sz="2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sz="2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sz="2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pPr algn="ctr"/>
            <a:r>
              <a:rPr lang="ru-RU" sz="1800" dirty="0">
                <a:latin typeface="Raleway SemiBold" pitchFamily="2" charset="-52"/>
              </a:rPr>
              <a:t>Разработка методических рекомендаций по реализации индивидуального проекта в рамках общеобразовательной подготовки</a:t>
            </a:r>
          </a:p>
        </p:txBody>
      </p:sp>
      <p:sp>
        <p:nvSpPr>
          <p:cNvPr id="17" name="Google Shape;604;p48">
            <a:extLst>
              <a:ext uri="{FF2B5EF4-FFF2-40B4-BE49-F238E27FC236}">
                <a16:creationId xmlns:a16="http://schemas.microsoft.com/office/drawing/2014/main" id="{8D4AAD97-C0D3-403E-B411-1FA393F66F8E}"/>
              </a:ext>
            </a:extLst>
          </p:cNvPr>
          <p:cNvSpPr txBox="1">
            <a:spLocks/>
          </p:cNvSpPr>
          <p:nvPr/>
        </p:nvSpPr>
        <p:spPr>
          <a:xfrm>
            <a:off x="210207" y="5761004"/>
            <a:ext cx="6793314" cy="975088"/>
          </a:xfrm>
          <a:prstGeom prst="rect">
            <a:avLst/>
          </a:prstGeom>
          <a:solidFill>
            <a:srgbClr val="D8D6D6"/>
          </a:solidFill>
          <a:ln w="9525" cap="flat" cmpd="sng">
            <a:solidFill>
              <a:srgbClr val="1616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sz="20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sz="2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sz="2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sz="2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sz="2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sz="2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sz="2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sz="2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sz="2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pPr algn="ctr"/>
            <a:r>
              <a:rPr lang="ru-RU" sz="1800" dirty="0">
                <a:latin typeface="Raleway SemiBold" pitchFamily="2" charset="-52"/>
              </a:rPr>
              <a:t>Разработка методических рекомендаций по интенсификации общеобразовательной подготовки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081CDB9-CF42-48AF-BBCB-16D4320E05ED}"/>
              </a:ext>
            </a:extLst>
          </p:cNvPr>
          <p:cNvSpPr txBox="1"/>
          <p:nvPr/>
        </p:nvSpPr>
        <p:spPr>
          <a:xfrm>
            <a:off x="7446831" y="2063468"/>
            <a:ext cx="4169588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2000" dirty="0">
                <a:latin typeface="Raleway SemiBold" pitchFamily="2" charset="-52"/>
              </a:rPr>
              <a:t>В цикле «Методические недели» за 4 недели приняло участие более </a:t>
            </a:r>
            <a:r>
              <a:rPr lang="ru-RU" sz="2000" dirty="0">
                <a:solidFill>
                  <a:srgbClr val="002060"/>
                </a:solidFill>
                <a:latin typeface="Raleway SemiBold" pitchFamily="2" charset="-52"/>
              </a:rPr>
              <a:t>7000</a:t>
            </a:r>
            <a:r>
              <a:rPr lang="ru-RU" sz="2000" dirty="0">
                <a:latin typeface="Raleway SemiBold" pitchFamily="2" charset="-52"/>
              </a:rPr>
              <a:t> человек: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65A3187-B2C4-4703-B230-80A831C23AA2}"/>
              </a:ext>
            </a:extLst>
          </p:cNvPr>
          <p:cNvSpPr txBox="1"/>
          <p:nvPr/>
        </p:nvSpPr>
        <p:spPr>
          <a:xfrm>
            <a:off x="7446831" y="3429000"/>
            <a:ext cx="1299603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2000" dirty="0">
                <a:latin typeface="Raleway SemiBold" pitchFamily="2" charset="-52"/>
              </a:rPr>
              <a:t>1 неделя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4555221-2941-47DB-86B3-054C0FFB5926}"/>
              </a:ext>
            </a:extLst>
          </p:cNvPr>
          <p:cNvSpPr txBox="1"/>
          <p:nvPr/>
        </p:nvSpPr>
        <p:spPr>
          <a:xfrm>
            <a:off x="9594573" y="3429000"/>
            <a:ext cx="1990571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2000" dirty="0">
                <a:solidFill>
                  <a:srgbClr val="002060"/>
                </a:solidFill>
                <a:latin typeface="Raleway SemiBold" pitchFamily="2" charset="-52"/>
              </a:rPr>
              <a:t>824</a:t>
            </a:r>
            <a:r>
              <a:rPr lang="ru-RU" sz="2000" dirty="0">
                <a:latin typeface="Raleway SemiBold" pitchFamily="2" charset="-52"/>
              </a:rPr>
              <a:t> участника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601E089-9A97-4A3C-B671-A00C0F5F8C69}"/>
              </a:ext>
            </a:extLst>
          </p:cNvPr>
          <p:cNvSpPr txBox="1"/>
          <p:nvPr/>
        </p:nvSpPr>
        <p:spPr>
          <a:xfrm>
            <a:off x="7446831" y="4145105"/>
            <a:ext cx="1299603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2000" dirty="0">
                <a:latin typeface="Raleway SemiBold" pitchFamily="2" charset="-52"/>
              </a:rPr>
              <a:t>2 неделя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C82C5ED-B41E-471C-8263-73FEB0176DCF}"/>
              </a:ext>
            </a:extLst>
          </p:cNvPr>
          <p:cNvSpPr txBox="1"/>
          <p:nvPr/>
        </p:nvSpPr>
        <p:spPr>
          <a:xfrm>
            <a:off x="9475303" y="4145105"/>
            <a:ext cx="2109841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2000" dirty="0">
                <a:solidFill>
                  <a:srgbClr val="002060"/>
                </a:solidFill>
                <a:latin typeface="Raleway SemiBold" pitchFamily="2" charset="-52"/>
              </a:rPr>
              <a:t>2656</a:t>
            </a:r>
            <a:r>
              <a:rPr lang="ru-RU" sz="2000" dirty="0">
                <a:latin typeface="Raleway SemiBold" pitchFamily="2" charset="-52"/>
              </a:rPr>
              <a:t> участника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1318F54-76B3-4284-98CB-4DC4D1C9390B}"/>
              </a:ext>
            </a:extLst>
          </p:cNvPr>
          <p:cNvSpPr txBox="1"/>
          <p:nvPr/>
        </p:nvSpPr>
        <p:spPr>
          <a:xfrm>
            <a:off x="7446831" y="4861210"/>
            <a:ext cx="1299603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2000" dirty="0">
                <a:latin typeface="Raleway SemiBold" pitchFamily="2" charset="-52"/>
              </a:rPr>
              <a:t>3 неделя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3FBEC24-88D6-4C09-A800-7E399B5FD6B3}"/>
              </a:ext>
            </a:extLst>
          </p:cNvPr>
          <p:cNvSpPr txBox="1"/>
          <p:nvPr/>
        </p:nvSpPr>
        <p:spPr>
          <a:xfrm>
            <a:off x="9475303" y="4861210"/>
            <a:ext cx="2109841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2000" dirty="0">
                <a:solidFill>
                  <a:srgbClr val="002060"/>
                </a:solidFill>
                <a:latin typeface="Raleway SemiBold" pitchFamily="2" charset="-52"/>
              </a:rPr>
              <a:t>2383</a:t>
            </a:r>
            <a:r>
              <a:rPr lang="ru-RU" sz="2000" dirty="0">
                <a:latin typeface="Raleway SemiBold" pitchFamily="2" charset="-52"/>
              </a:rPr>
              <a:t> участника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6BA48F4-F6FA-4B23-879A-D26774A8D6EB}"/>
              </a:ext>
            </a:extLst>
          </p:cNvPr>
          <p:cNvSpPr txBox="1"/>
          <p:nvPr/>
        </p:nvSpPr>
        <p:spPr>
          <a:xfrm>
            <a:off x="7446831" y="5577315"/>
            <a:ext cx="1299603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2000" dirty="0">
                <a:latin typeface="Raleway SemiBold" pitchFamily="2" charset="-52"/>
              </a:rPr>
              <a:t>4 неделя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D4A9490-F748-4ACA-807F-3FC9FBF470D9}"/>
              </a:ext>
            </a:extLst>
          </p:cNvPr>
          <p:cNvSpPr txBox="1"/>
          <p:nvPr/>
        </p:nvSpPr>
        <p:spPr>
          <a:xfrm>
            <a:off x="9475303" y="5577315"/>
            <a:ext cx="2109841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2000" dirty="0">
                <a:solidFill>
                  <a:srgbClr val="002060"/>
                </a:solidFill>
                <a:latin typeface="Raleway SemiBold" pitchFamily="2" charset="-52"/>
              </a:rPr>
              <a:t>2093</a:t>
            </a:r>
            <a:r>
              <a:rPr lang="ru-RU" sz="2000" dirty="0">
                <a:latin typeface="Raleway SemiBold" pitchFamily="2" charset="-52"/>
              </a:rPr>
              <a:t> участника</a:t>
            </a:r>
          </a:p>
        </p:txBody>
      </p:sp>
      <p:sp>
        <p:nvSpPr>
          <p:cNvPr id="30" name="Google Shape;604;p48">
            <a:extLst>
              <a:ext uri="{FF2B5EF4-FFF2-40B4-BE49-F238E27FC236}">
                <a16:creationId xmlns:a16="http://schemas.microsoft.com/office/drawing/2014/main" id="{1C9258DB-E3AD-43F9-ADB4-E5F902546070}"/>
              </a:ext>
            </a:extLst>
          </p:cNvPr>
          <p:cNvSpPr txBox="1">
            <a:spLocks/>
          </p:cNvSpPr>
          <p:nvPr/>
        </p:nvSpPr>
        <p:spPr>
          <a:xfrm>
            <a:off x="210207" y="2450270"/>
            <a:ext cx="6793314" cy="807167"/>
          </a:xfrm>
          <a:prstGeom prst="rect">
            <a:avLst/>
          </a:prstGeom>
          <a:solidFill>
            <a:srgbClr val="D8D6D6"/>
          </a:solidFill>
          <a:ln w="9525" cap="flat" cmpd="sng">
            <a:solidFill>
              <a:srgbClr val="1616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sz="20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sz="2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sz="2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sz="2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sz="2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sz="2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sz="2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sz="2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sz="2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pPr algn="ctr"/>
            <a:r>
              <a:rPr lang="ru-RU" sz="1800" dirty="0">
                <a:latin typeface="Raleway SemiBold" pitchFamily="2" charset="-52"/>
              </a:rPr>
              <a:t>Разработка рекомендаций по реализации СОО в образовательной программе СПО</a:t>
            </a:r>
          </a:p>
        </p:txBody>
      </p:sp>
    </p:spTree>
    <p:extLst>
      <p:ext uri="{BB962C8B-B14F-4D97-AF65-F5344CB8AC3E}">
        <p14:creationId xmlns:p14="http://schemas.microsoft.com/office/powerpoint/2010/main" val="36544567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92E0C8F-5705-4D4E-A3EE-6D06EEFC15E1}"/>
              </a:ext>
            </a:extLst>
          </p:cNvPr>
          <p:cNvSpPr txBox="1"/>
          <p:nvPr/>
        </p:nvSpPr>
        <p:spPr>
          <a:xfrm>
            <a:off x="1338766" y="187206"/>
            <a:ext cx="57428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latin typeface="Raleway SemiBold" pitchFamily="2" charset="-52"/>
                <a:cs typeface="Arial" panose="020B0604020202020204" pitchFamily="34" charset="0"/>
              </a:rPr>
              <a:t>2 ЭТАП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DDE8EDC-F979-4E88-82B9-3764A741B6EC}"/>
              </a:ext>
            </a:extLst>
          </p:cNvPr>
          <p:cNvSpPr/>
          <p:nvPr/>
        </p:nvSpPr>
        <p:spPr>
          <a:xfrm>
            <a:off x="1206369" y="136525"/>
            <a:ext cx="5875278" cy="5890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55F8E2-F123-4B72-B18B-7028904B1B9B}"/>
              </a:ext>
            </a:extLst>
          </p:cNvPr>
          <p:cNvSpPr txBox="1"/>
          <p:nvPr/>
        </p:nvSpPr>
        <p:spPr>
          <a:xfrm>
            <a:off x="3068923" y="639078"/>
            <a:ext cx="8040511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Raleway SemiBold" pitchFamily="2" charset="-52"/>
              </a:rPr>
              <a:t>Проведение внедрения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FA84563A-3DC6-4D98-B35F-07C572CB5B89}"/>
              </a:ext>
            </a:extLst>
          </p:cNvPr>
          <p:cNvSpPr/>
          <p:nvPr/>
        </p:nvSpPr>
        <p:spPr>
          <a:xfrm rot="5400000">
            <a:off x="5032017" y="-1324016"/>
            <a:ext cx="86535" cy="4012723"/>
          </a:xfrm>
          <a:prstGeom prst="rect">
            <a:avLst/>
          </a:prstGeom>
          <a:solidFill>
            <a:srgbClr val="4676B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" name="Таблица 3">
            <a:extLst>
              <a:ext uri="{FF2B5EF4-FFF2-40B4-BE49-F238E27FC236}">
                <a16:creationId xmlns:a16="http://schemas.microsoft.com/office/drawing/2014/main" id="{61A2F98C-4188-4642-861C-B98F4386C6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5747581"/>
              </p:ext>
            </p:extLst>
          </p:nvPr>
        </p:nvGraphicFramePr>
        <p:xfrm>
          <a:off x="156756" y="1285104"/>
          <a:ext cx="11678194" cy="55156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94783">
                  <a:extLst>
                    <a:ext uri="{9D8B030D-6E8A-4147-A177-3AD203B41FA5}">
                      <a16:colId xmlns:a16="http://schemas.microsoft.com/office/drawing/2014/main" val="3549778378"/>
                    </a:ext>
                  </a:extLst>
                </a:gridCol>
                <a:gridCol w="815460">
                  <a:extLst>
                    <a:ext uri="{9D8B030D-6E8A-4147-A177-3AD203B41FA5}">
                      <a16:colId xmlns:a16="http://schemas.microsoft.com/office/drawing/2014/main" val="2012345588"/>
                    </a:ext>
                  </a:extLst>
                </a:gridCol>
                <a:gridCol w="810147">
                  <a:extLst>
                    <a:ext uri="{9D8B030D-6E8A-4147-A177-3AD203B41FA5}">
                      <a16:colId xmlns:a16="http://schemas.microsoft.com/office/drawing/2014/main" val="3790674403"/>
                    </a:ext>
                  </a:extLst>
                </a:gridCol>
                <a:gridCol w="820773">
                  <a:extLst>
                    <a:ext uri="{9D8B030D-6E8A-4147-A177-3AD203B41FA5}">
                      <a16:colId xmlns:a16="http://schemas.microsoft.com/office/drawing/2014/main" val="3998514005"/>
                    </a:ext>
                  </a:extLst>
                </a:gridCol>
                <a:gridCol w="765123">
                  <a:extLst>
                    <a:ext uri="{9D8B030D-6E8A-4147-A177-3AD203B41FA5}">
                      <a16:colId xmlns:a16="http://schemas.microsoft.com/office/drawing/2014/main" val="2993701706"/>
                    </a:ext>
                  </a:extLst>
                </a:gridCol>
                <a:gridCol w="744988">
                  <a:extLst>
                    <a:ext uri="{9D8B030D-6E8A-4147-A177-3AD203B41FA5}">
                      <a16:colId xmlns:a16="http://schemas.microsoft.com/office/drawing/2014/main" val="2369903024"/>
                    </a:ext>
                  </a:extLst>
                </a:gridCol>
                <a:gridCol w="835595">
                  <a:extLst>
                    <a:ext uri="{9D8B030D-6E8A-4147-A177-3AD203B41FA5}">
                      <a16:colId xmlns:a16="http://schemas.microsoft.com/office/drawing/2014/main" val="616327506"/>
                    </a:ext>
                  </a:extLst>
                </a:gridCol>
                <a:gridCol w="855729">
                  <a:extLst>
                    <a:ext uri="{9D8B030D-6E8A-4147-A177-3AD203B41FA5}">
                      <a16:colId xmlns:a16="http://schemas.microsoft.com/office/drawing/2014/main" val="3079754768"/>
                    </a:ext>
                  </a:extLst>
                </a:gridCol>
                <a:gridCol w="835596">
                  <a:extLst>
                    <a:ext uri="{9D8B030D-6E8A-4147-A177-3AD203B41FA5}">
                      <a16:colId xmlns:a16="http://schemas.microsoft.com/office/drawing/2014/main" val="1382732986"/>
                    </a:ext>
                  </a:extLst>
                </a:gridCol>
              </a:tblGrid>
              <a:tr h="130358"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Raleway Light" pitchFamily="2" charset="-52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Raleway Light" pitchFamily="2" charset="-52"/>
                        </a:rPr>
                        <a:t>март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Raleway Light" pitchFamily="2" charset="-52"/>
                        </a:rPr>
                        <a:t>апрель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Raleway Light" pitchFamily="2" charset="-52"/>
                        </a:rPr>
                        <a:t>май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Raleway Light" pitchFamily="2" charset="-52"/>
                        </a:rPr>
                        <a:t>июнь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Raleway Light" pitchFamily="2" charset="-52"/>
                        </a:rPr>
                        <a:t>август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Raleway Light" pitchFamily="2" charset="-52"/>
                        </a:rPr>
                        <a:t>сентябрь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Raleway Light" pitchFamily="2" charset="-52"/>
                        </a:rPr>
                        <a:t>октябрь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Raleway Light" pitchFamily="2" charset="-52"/>
                        </a:rPr>
                        <a:t>ноябрь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4142660"/>
                  </a:ext>
                </a:extLst>
              </a:tr>
              <a:tr h="64944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Raleway Light" pitchFamily="2" charset="-52"/>
                        </a:rPr>
                        <a:t>Организация и проведение цикла семинаров по внедрению рекомендаций по реализации СОО в ОП СПО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1"/>
                        </a:solidFill>
                        <a:latin typeface="Raleway Light" pitchFamily="2" charset="-52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76B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solidFill>
                          <a:schemeClr val="tx1"/>
                        </a:solidFill>
                        <a:latin typeface="Raleway Light" pitchFamily="2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1"/>
                        </a:solidFill>
                        <a:latin typeface="Raleway Light" pitchFamily="2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1"/>
                        </a:solidFill>
                        <a:latin typeface="Raleway Light" pitchFamily="2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solidFill>
                          <a:schemeClr val="tx1"/>
                        </a:solidFill>
                        <a:latin typeface="Raleway Light" pitchFamily="2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1"/>
                        </a:solidFill>
                        <a:latin typeface="Raleway Light" pitchFamily="2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1"/>
                        </a:solidFill>
                        <a:latin typeface="Raleway Light" pitchFamily="2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solidFill>
                          <a:schemeClr val="tx1"/>
                        </a:solidFill>
                        <a:latin typeface="Raleway Light" pitchFamily="2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2375622"/>
                  </a:ext>
                </a:extLst>
              </a:tr>
              <a:tr h="63304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Raleway Light" pitchFamily="2" charset="-52"/>
                        </a:rPr>
                        <a:t>Разработка в ПОО образовательных программ СПО и рабочих метод. материалов на основе разработанных ЦМС СПО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1"/>
                        </a:solidFill>
                        <a:latin typeface="Raleway Light" pitchFamily="2" charset="-52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1"/>
                        </a:solidFill>
                        <a:latin typeface="Raleway Light" pitchFamily="2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76B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1"/>
                        </a:solidFill>
                        <a:latin typeface="Raleway Light" pitchFamily="2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76B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1"/>
                        </a:solidFill>
                        <a:latin typeface="Raleway Light" pitchFamily="2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76B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solidFill>
                          <a:schemeClr val="tx1"/>
                        </a:solidFill>
                        <a:latin typeface="Raleway Light" pitchFamily="2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1"/>
                        </a:solidFill>
                        <a:latin typeface="Raleway Light" pitchFamily="2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1"/>
                        </a:solidFill>
                        <a:latin typeface="Raleway Light" pitchFamily="2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1"/>
                        </a:solidFill>
                        <a:latin typeface="Raleway Light" pitchFamily="2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8094213"/>
                  </a:ext>
                </a:extLst>
              </a:tr>
              <a:tr h="34085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Raleway Light" pitchFamily="2" charset="-52"/>
                        </a:rPr>
                        <a:t>Консультационное сопровождение участников проекта по внедрению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1"/>
                        </a:solidFill>
                        <a:latin typeface="Raleway Light" pitchFamily="2" charset="-52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76B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1"/>
                        </a:solidFill>
                        <a:latin typeface="Raleway Light" pitchFamily="2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76B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1"/>
                        </a:solidFill>
                        <a:latin typeface="Raleway Light" pitchFamily="2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76B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1"/>
                        </a:solidFill>
                        <a:latin typeface="Raleway Light" pitchFamily="2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76B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1"/>
                        </a:solidFill>
                        <a:latin typeface="Raleway Light" pitchFamily="2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76B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1"/>
                        </a:solidFill>
                        <a:latin typeface="Raleway Light" pitchFamily="2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76B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1"/>
                        </a:solidFill>
                        <a:latin typeface="Raleway Light" pitchFamily="2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76B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1"/>
                        </a:solidFill>
                        <a:latin typeface="Raleway Light" pitchFamily="2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76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750935"/>
                  </a:ext>
                </a:extLst>
              </a:tr>
              <a:tr h="81238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Raleway Light" pitchFamily="2" charset="-52"/>
                        </a:rPr>
                        <a:t>Организация и проведение цикла семинаров по внедрению МР по интенсификации общеобразовательной подготовки в СПО; по реализации ИП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1"/>
                        </a:solidFill>
                        <a:latin typeface="Raleway Light" pitchFamily="2" charset="-52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1"/>
                        </a:solidFill>
                        <a:latin typeface="Raleway Light" pitchFamily="2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1"/>
                        </a:solidFill>
                        <a:latin typeface="Raleway Light" pitchFamily="2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1"/>
                        </a:solidFill>
                        <a:latin typeface="Raleway Light" pitchFamily="2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1"/>
                        </a:solidFill>
                        <a:latin typeface="Raleway Light" pitchFamily="2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800" kern="1200" dirty="0">
                        <a:solidFill>
                          <a:schemeClr val="tx1"/>
                        </a:solidFill>
                        <a:latin typeface="Raleway Light" pitchFamily="2" charset="-52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800" kern="1200" dirty="0">
                        <a:solidFill>
                          <a:schemeClr val="tx1"/>
                        </a:solidFill>
                        <a:latin typeface="Raleway Light" pitchFamily="2" charset="-52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1"/>
                        </a:solidFill>
                        <a:latin typeface="Raleway Light" pitchFamily="2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76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332692"/>
                  </a:ext>
                </a:extLst>
              </a:tr>
              <a:tr h="54761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Raleway Light" pitchFamily="2" charset="-52"/>
                          <a:ea typeface="+mn-ea"/>
                          <a:cs typeface="+mn-cs"/>
                        </a:rPr>
                        <a:t>Анкетирование ПОО по вопросам охвата и эффективности внедрения методической системы преподавания ОД; Формирование отчетов по итогам внедрения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1"/>
                        </a:solidFill>
                        <a:latin typeface="Raleway Light" pitchFamily="2" charset="-52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1"/>
                        </a:solidFill>
                        <a:latin typeface="Raleway Light" pitchFamily="2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1"/>
                        </a:solidFill>
                        <a:latin typeface="Raleway Light" pitchFamily="2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1"/>
                        </a:solidFill>
                        <a:latin typeface="Raleway Light" pitchFamily="2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1"/>
                        </a:solidFill>
                        <a:latin typeface="Raleway Light" pitchFamily="2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1"/>
                        </a:solidFill>
                        <a:latin typeface="Raleway Light" pitchFamily="2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1"/>
                        </a:solidFill>
                        <a:latin typeface="Raleway Light" pitchFamily="2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76B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kern="1200" dirty="0">
                        <a:solidFill>
                          <a:schemeClr val="tx1"/>
                        </a:solidFill>
                        <a:latin typeface="Raleway Light" pitchFamily="2" charset="-52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76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1503066"/>
                  </a:ext>
                </a:extLst>
              </a:tr>
              <a:tr h="46736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Raleway Light" pitchFamily="2" charset="-52"/>
                        </a:rPr>
                        <a:t>Организация и проведение Конкурса «Лучшая модель п/о содержания ОД»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solidFill>
                          <a:schemeClr val="tx1"/>
                        </a:solidFill>
                        <a:latin typeface="Raleway Light" pitchFamily="2" charset="-52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solidFill>
                          <a:schemeClr val="tx1"/>
                        </a:solidFill>
                        <a:latin typeface="Raleway Light" pitchFamily="2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1"/>
                        </a:solidFill>
                        <a:latin typeface="Raleway Light" pitchFamily="2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solidFill>
                          <a:schemeClr val="tx1"/>
                        </a:solidFill>
                        <a:latin typeface="Raleway Light" pitchFamily="2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1"/>
                        </a:solidFill>
                        <a:latin typeface="Raleway Light" pitchFamily="2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1"/>
                        </a:solidFill>
                        <a:latin typeface="Raleway Light" pitchFamily="2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76B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solidFill>
                          <a:schemeClr val="tx1"/>
                        </a:solidFill>
                        <a:latin typeface="Raleway Light" pitchFamily="2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76B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1"/>
                        </a:solidFill>
                        <a:latin typeface="Raleway Light" pitchFamily="2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76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9955728"/>
                  </a:ext>
                </a:extLst>
              </a:tr>
              <a:tr h="28445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Raleway Light" pitchFamily="2" charset="-52"/>
                        </a:rPr>
                        <a:t>Организация и проведение оценки рабочих методических материалов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solidFill>
                          <a:schemeClr val="tx1"/>
                        </a:solidFill>
                        <a:latin typeface="Raleway Light" pitchFamily="2" charset="-52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solidFill>
                          <a:schemeClr val="tx1"/>
                        </a:solidFill>
                        <a:latin typeface="Raleway Light" pitchFamily="2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solidFill>
                          <a:schemeClr val="tx1"/>
                        </a:solidFill>
                        <a:latin typeface="Raleway Light" pitchFamily="2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solidFill>
                          <a:schemeClr val="tx1"/>
                        </a:solidFill>
                        <a:latin typeface="Raleway Light" pitchFamily="2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solidFill>
                          <a:schemeClr val="tx1"/>
                        </a:solidFill>
                        <a:latin typeface="Raleway Light" pitchFamily="2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solidFill>
                          <a:schemeClr val="tx1"/>
                        </a:solidFill>
                        <a:latin typeface="Raleway Light" pitchFamily="2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solidFill>
                          <a:schemeClr val="tx1"/>
                        </a:solidFill>
                        <a:latin typeface="Raleway Light" pitchFamily="2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1"/>
                        </a:solidFill>
                        <a:latin typeface="Raleway Light" pitchFamily="2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76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459650"/>
                  </a:ext>
                </a:extLst>
              </a:tr>
              <a:tr h="60662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Raleway Light" pitchFamily="2" charset="-52"/>
                        </a:rPr>
                        <a:t>Работа экспертных групп по анализу лучших учебно-методических материалов для определения победителей конкурса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solidFill>
                          <a:schemeClr val="tx1"/>
                        </a:solidFill>
                        <a:latin typeface="Raleway Light" pitchFamily="2" charset="-52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solidFill>
                          <a:schemeClr val="tx1"/>
                        </a:solidFill>
                        <a:latin typeface="Raleway Light" pitchFamily="2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solidFill>
                          <a:schemeClr val="tx1"/>
                        </a:solidFill>
                        <a:latin typeface="Raleway Light" pitchFamily="2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solidFill>
                          <a:schemeClr val="tx1"/>
                        </a:solidFill>
                        <a:latin typeface="Raleway Light" pitchFamily="2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solidFill>
                          <a:schemeClr val="tx1"/>
                        </a:solidFill>
                        <a:latin typeface="Raleway Light" pitchFamily="2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solidFill>
                          <a:schemeClr val="tx1"/>
                        </a:solidFill>
                        <a:latin typeface="Raleway Light" pitchFamily="2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solidFill>
                          <a:schemeClr val="tx1"/>
                        </a:solidFill>
                        <a:latin typeface="Raleway Light" pitchFamily="2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1"/>
                        </a:solidFill>
                        <a:latin typeface="Raleway Light" pitchFamily="2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76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9046169"/>
                  </a:ext>
                </a:extLst>
              </a:tr>
            </a:tbl>
          </a:graphicData>
        </a:graphic>
      </p:graphicFrame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4826DEE4-C0FF-4C5A-BB18-5ED8966FF4B4}"/>
              </a:ext>
            </a:extLst>
          </p:cNvPr>
          <p:cNvGraphicFramePr>
            <a:graphicFrameLocks noGrp="1"/>
          </p:cNvGraphicFramePr>
          <p:nvPr/>
        </p:nvGraphicFramePr>
        <p:xfrm>
          <a:off x="12980276" y="1744717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174002392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65674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11598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92E0C8F-5705-4D4E-A3EE-6D06EEFC15E1}"/>
              </a:ext>
            </a:extLst>
          </p:cNvPr>
          <p:cNvSpPr txBox="1"/>
          <p:nvPr/>
        </p:nvSpPr>
        <p:spPr>
          <a:xfrm>
            <a:off x="1206369" y="175273"/>
            <a:ext cx="62945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Raleway SemiBold" pitchFamily="2" charset="-52"/>
                <a:cs typeface="Arial" panose="020B0604020202020204" pitchFamily="34" charset="0"/>
              </a:rPr>
              <a:t>3 ЭТАП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DDE8EDC-F979-4E88-82B9-3764A741B6EC}"/>
              </a:ext>
            </a:extLst>
          </p:cNvPr>
          <p:cNvSpPr/>
          <p:nvPr/>
        </p:nvSpPr>
        <p:spPr>
          <a:xfrm>
            <a:off x="1206369" y="136525"/>
            <a:ext cx="5875278" cy="5890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55F8E2-F123-4B72-B18B-7028904B1B9B}"/>
              </a:ext>
            </a:extLst>
          </p:cNvPr>
          <p:cNvSpPr txBox="1"/>
          <p:nvPr/>
        </p:nvSpPr>
        <p:spPr>
          <a:xfrm>
            <a:off x="2755193" y="639078"/>
            <a:ext cx="9212153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2000" dirty="0">
                <a:latin typeface="Raleway SemiBold" pitchFamily="2" charset="-52"/>
              </a:rPr>
              <a:t>Подведение итогов процесса внедрения методик преподавания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FA84563A-3DC6-4D98-B35F-07C572CB5B89}"/>
              </a:ext>
            </a:extLst>
          </p:cNvPr>
          <p:cNvSpPr/>
          <p:nvPr/>
        </p:nvSpPr>
        <p:spPr>
          <a:xfrm rot="5400000">
            <a:off x="4878910" y="-1563644"/>
            <a:ext cx="79004" cy="4326442"/>
          </a:xfrm>
          <a:prstGeom prst="rect">
            <a:avLst/>
          </a:prstGeom>
          <a:solidFill>
            <a:srgbClr val="4676B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" name="Таблица 3">
            <a:extLst>
              <a:ext uri="{FF2B5EF4-FFF2-40B4-BE49-F238E27FC236}">
                <a16:creationId xmlns:a16="http://schemas.microsoft.com/office/drawing/2014/main" id="{61A2F98C-4188-4642-861C-B98F4386C6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7504044"/>
              </p:ext>
            </p:extLst>
          </p:nvPr>
        </p:nvGraphicFramePr>
        <p:xfrm>
          <a:off x="543897" y="1491060"/>
          <a:ext cx="11104206" cy="48130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49106">
                  <a:extLst>
                    <a:ext uri="{9D8B030D-6E8A-4147-A177-3AD203B41FA5}">
                      <a16:colId xmlns:a16="http://schemas.microsoft.com/office/drawing/2014/main" val="3549778378"/>
                    </a:ext>
                  </a:extLst>
                </a:gridCol>
                <a:gridCol w="1185033">
                  <a:extLst>
                    <a:ext uri="{9D8B030D-6E8A-4147-A177-3AD203B41FA5}">
                      <a16:colId xmlns:a16="http://schemas.microsoft.com/office/drawing/2014/main" val="2012345588"/>
                    </a:ext>
                  </a:extLst>
                </a:gridCol>
                <a:gridCol w="1177312">
                  <a:extLst>
                    <a:ext uri="{9D8B030D-6E8A-4147-A177-3AD203B41FA5}">
                      <a16:colId xmlns:a16="http://schemas.microsoft.com/office/drawing/2014/main" val="3790674403"/>
                    </a:ext>
                  </a:extLst>
                </a:gridCol>
                <a:gridCol w="1192755">
                  <a:extLst>
                    <a:ext uri="{9D8B030D-6E8A-4147-A177-3AD203B41FA5}">
                      <a16:colId xmlns:a16="http://schemas.microsoft.com/office/drawing/2014/main" val="3998514005"/>
                    </a:ext>
                  </a:extLst>
                </a:gridCol>
              </a:tblGrid>
              <a:tr h="543201"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Raleway Light" pitchFamily="2" charset="-52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Raleway Light" pitchFamily="2" charset="-52"/>
                        </a:rPr>
                        <a:t>октябрь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Raleway Light" pitchFamily="2" charset="-52"/>
                        </a:rPr>
                        <a:t>ноябрь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Raleway Light" pitchFamily="2" charset="-52"/>
                        </a:rPr>
                        <a:t>декабрь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4142660"/>
                  </a:ext>
                </a:extLst>
              </a:tr>
              <a:tr h="77120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Raleway Light" pitchFamily="2" charset="-52"/>
                        </a:rPr>
                        <a:t>Размещение материалов победителей конкурса на информационном ресурсе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1"/>
                        </a:solidFill>
                        <a:latin typeface="Raleway Light" pitchFamily="2" charset="-52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1"/>
                        </a:solidFill>
                        <a:latin typeface="Raleway Light" pitchFamily="2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1"/>
                        </a:solidFill>
                        <a:latin typeface="Raleway Light" pitchFamily="2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76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2375622"/>
                  </a:ext>
                </a:extLst>
              </a:tr>
              <a:tr h="83435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latin typeface="Raleway Light" pitchFamily="2" charset="-52"/>
                        </a:rPr>
                        <a:t>Подготовка промежуточного отчета по внедрению методических продуктов по ОД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1"/>
                        </a:solidFill>
                        <a:latin typeface="Raleway Light" pitchFamily="2" charset="-52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76B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1"/>
                        </a:solidFill>
                        <a:latin typeface="Raleway Light" pitchFamily="2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1"/>
                        </a:solidFill>
                        <a:latin typeface="Raleway Light" pitchFamily="2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8094213"/>
                  </a:ext>
                </a:extLst>
              </a:tr>
              <a:tr h="608008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Raleway Light" pitchFamily="2" charset="-52"/>
                        </a:rPr>
                        <a:t>Проведение анализа результатов внедрения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solidFill>
                          <a:schemeClr val="tx1"/>
                        </a:solidFill>
                        <a:latin typeface="Raleway Light" pitchFamily="2" charset="-52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1"/>
                        </a:solidFill>
                        <a:latin typeface="Raleway Light" pitchFamily="2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76B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solidFill>
                          <a:schemeClr val="tx1"/>
                        </a:solidFill>
                        <a:latin typeface="Raleway Light" pitchFamily="2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6750935"/>
                  </a:ext>
                </a:extLst>
              </a:tr>
              <a:tr h="122954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latin typeface="Raleway Light" pitchFamily="2" charset="-52"/>
                        </a:rPr>
                        <a:t>Подготовка информационно-аналитического отчета о внедрении в 50% образовательных организаций МПОД 20 ОД с учетом профессиональной направленности программ СПО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solidFill>
                          <a:schemeClr val="tx1"/>
                        </a:solidFill>
                        <a:latin typeface="Raleway Light" pitchFamily="2" charset="-52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1"/>
                        </a:solidFill>
                        <a:latin typeface="Raleway Light" pitchFamily="2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1"/>
                        </a:solidFill>
                        <a:latin typeface="Raleway Light" pitchFamily="2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76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332692"/>
                  </a:ext>
                </a:extLst>
              </a:tr>
              <a:tr h="74569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latin typeface="Raleway Light" pitchFamily="2" charset="-52"/>
                        </a:rPr>
                        <a:t>Подготовка текстовых материалов по итогам внедрения и размещение на информационном ресурсе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1"/>
                        </a:solidFill>
                        <a:latin typeface="Raleway Light" pitchFamily="2" charset="-52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solidFill>
                          <a:schemeClr val="tx1"/>
                        </a:solidFill>
                        <a:latin typeface="Raleway Light" pitchFamily="2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1"/>
                        </a:solidFill>
                        <a:latin typeface="Raleway Light" pitchFamily="2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76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9955728"/>
                  </a:ext>
                </a:extLst>
              </a:tr>
            </a:tbl>
          </a:graphicData>
        </a:graphic>
      </p:graphicFrame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4826DEE4-C0FF-4C5A-BB18-5ED8966FF4B4}"/>
              </a:ext>
            </a:extLst>
          </p:cNvPr>
          <p:cNvGraphicFramePr>
            <a:graphicFrameLocks noGrp="1"/>
          </p:cNvGraphicFramePr>
          <p:nvPr/>
        </p:nvGraphicFramePr>
        <p:xfrm>
          <a:off x="12980276" y="1744717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174002392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65674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71249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B3D5C4-195F-43D3-BA7A-A9483241F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3869"/>
            <a:ext cx="10515600" cy="490102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Участие во внедрении для ПОО, ФПП и РО</a:t>
            </a:r>
          </a:p>
        </p:txBody>
      </p:sp>
      <p:graphicFrame>
        <p:nvGraphicFramePr>
          <p:cNvPr id="7" name="Таблица 8">
            <a:extLst>
              <a:ext uri="{FF2B5EF4-FFF2-40B4-BE49-F238E27FC236}">
                <a16:creationId xmlns:a16="http://schemas.microsoft.com/office/drawing/2014/main" id="{3A13E796-05A8-4253-9822-F21763AA91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6135446"/>
              </p:ext>
            </p:extLst>
          </p:nvPr>
        </p:nvGraphicFramePr>
        <p:xfrm>
          <a:off x="511108" y="668103"/>
          <a:ext cx="11337992" cy="57976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3692">
                  <a:extLst>
                    <a:ext uri="{9D8B030D-6E8A-4147-A177-3AD203B41FA5}">
                      <a16:colId xmlns:a16="http://schemas.microsoft.com/office/drawing/2014/main" val="367952522"/>
                    </a:ext>
                  </a:extLst>
                </a:gridCol>
                <a:gridCol w="3060700">
                  <a:extLst>
                    <a:ext uri="{9D8B030D-6E8A-4147-A177-3AD203B41FA5}">
                      <a16:colId xmlns:a16="http://schemas.microsoft.com/office/drawing/2014/main" val="3891462442"/>
                    </a:ext>
                  </a:extLst>
                </a:gridCol>
                <a:gridCol w="2336800">
                  <a:extLst>
                    <a:ext uri="{9D8B030D-6E8A-4147-A177-3AD203B41FA5}">
                      <a16:colId xmlns:a16="http://schemas.microsoft.com/office/drawing/2014/main" val="3778099950"/>
                    </a:ext>
                  </a:extLst>
                </a:gridCol>
                <a:gridCol w="2336800">
                  <a:extLst>
                    <a:ext uri="{9D8B030D-6E8A-4147-A177-3AD203B41FA5}">
                      <a16:colId xmlns:a16="http://schemas.microsoft.com/office/drawing/2014/main" val="640183053"/>
                    </a:ext>
                  </a:extLst>
                </a:gridCol>
              </a:tblGrid>
              <a:tr h="477122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Мероприятия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ФПП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РО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ПОО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48152697"/>
                  </a:ext>
                </a:extLst>
              </a:tr>
              <a:tr h="7312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/>
                        <a:t>Участие в семинарах ЦМС СПО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+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77628076"/>
                  </a:ext>
                </a:extLst>
              </a:tr>
              <a:tr h="13205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/>
                        <a:t>Участие в конкурсе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l">
                        <a:buAutoNum type="arabicPeriod"/>
                      </a:pPr>
                      <a:r>
                        <a:rPr lang="ru-RU" sz="1600" b="1" dirty="0"/>
                        <a:t>В качестве участника</a:t>
                      </a:r>
                    </a:p>
                    <a:p>
                      <a:pPr marL="342900" indent="-342900" algn="l">
                        <a:buAutoNum type="arabicPeriod"/>
                      </a:pPr>
                      <a:r>
                        <a:rPr lang="ru-RU" sz="1600" b="1" dirty="0"/>
                        <a:t>Экспертная оценка работ  новых ПОО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/>
                        <a:t>Формирование экспертных групп совместно с ЦМС СПО</a:t>
                      </a:r>
                    </a:p>
                    <a:p>
                      <a:pPr algn="l"/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/>
                        <a:t>В качестве участника</a:t>
                      </a:r>
                    </a:p>
                    <a:p>
                      <a:pPr algn="l"/>
                      <a:endParaRPr lang="ru-RU" sz="16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17590603"/>
                  </a:ext>
                </a:extLst>
              </a:tr>
              <a:tr h="511895">
                <a:tc>
                  <a:txBody>
                    <a:bodyPr/>
                    <a:lstStyle/>
                    <a:p>
                      <a:r>
                        <a:rPr lang="ru-RU" sz="2000" b="1" dirty="0"/>
                        <a:t>Участие в анкетировании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+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18644569"/>
                  </a:ext>
                </a:extLst>
              </a:tr>
              <a:tr h="10729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/>
                        <a:t>Сдача отчета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/>
                        <a:t>+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/>
                        <a:t>Приложение  к ПВ</a:t>
                      </a:r>
                    </a:p>
                    <a:p>
                      <a:pPr algn="ctr"/>
                      <a:r>
                        <a:rPr lang="ru-RU" b="1" dirty="0"/>
                        <a:t>И отчет по плану работы ФПП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/>
                        <a:t>+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/>
                        <a:t>Приложение  к ПВ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+</a:t>
                      </a:r>
                    </a:p>
                    <a:p>
                      <a:pPr algn="ctr"/>
                      <a:r>
                        <a:rPr lang="ru-RU" b="1" dirty="0"/>
                        <a:t>Приложение  к ПВ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8281633"/>
                  </a:ext>
                </a:extLst>
              </a:tr>
              <a:tr h="1568134"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70C0"/>
                          </a:solidFill>
                        </a:rPr>
                        <a:t>Консультационно-методическая поддержка 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+</a:t>
                      </a:r>
                    </a:p>
                    <a:p>
                      <a:pPr algn="ctr"/>
                      <a:r>
                        <a:rPr lang="ru-RU" sz="1600" b="1" dirty="0"/>
                        <a:t>Формирование списка новых участников проекта (не менее 40% ПОО региона)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055089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27356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5AEE89-0373-4941-B76D-960A7AC02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6201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Конкурс «Лучшая модель п/о содержания дисциплин общеобразовательного цикла»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20A13A47-0553-4418-A50B-7F1D46BEBE20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717953345"/>
              </p:ext>
            </p:extLst>
          </p:nvPr>
        </p:nvGraphicFramePr>
        <p:xfrm>
          <a:off x="838201" y="1753386"/>
          <a:ext cx="10515599" cy="4515440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2543987">
                  <a:extLst>
                    <a:ext uri="{9D8B030D-6E8A-4147-A177-3AD203B41FA5}">
                      <a16:colId xmlns:a16="http://schemas.microsoft.com/office/drawing/2014/main" val="511996581"/>
                    </a:ext>
                  </a:extLst>
                </a:gridCol>
                <a:gridCol w="7971612">
                  <a:extLst>
                    <a:ext uri="{9D8B030D-6E8A-4147-A177-3AD203B41FA5}">
                      <a16:colId xmlns:a16="http://schemas.microsoft.com/office/drawing/2014/main" val="3262822998"/>
                    </a:ext>
                  </a:extLst>
                </a:gridCol>
              </a:tblGrid>
              <a:tr h="741809">
                <a:tc>
                  <a:txBody>
                    <a:bodyPr/>
                    <a:lstStyle/>
                    <a:p>
                      <a:pPr indent="-635" algn="ctr"/>
                      <a:r>
                        <a:rPr lang="ru-RU" sz="2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Цель</a:t>
                      </a:r>
                      <a:endParaRPr lang="ru-RU" sz="2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indent="-635" algn="just"/>
                      <a:r>
                        <a:rPr lang="ru-RU" sz="1400" b="1" dirty="0">
                          <a:effectLst/>
                        </a:rPr>
                        <a:t>обеспечение охвата и достижения эффективности внедрения методик преподавания общеобразовательных дисциплин и трансляции лучших практик реализации практико-ориентированной общеобразовательной подготовки при реализации программ СПО.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52" marR="59852" marT="0" marB="0" anchor="ctr"/>
                </a:tc>
                <a:extLst>
                  <a:ext uri="{0D108BD9-81ED-4DB2-BD59-A6C34878D82A}">
                    <a16:rowId xmlns:a16="http://schemas.microsoft.com/office/drawing/2014/main" val="602211339"/>
                  </a:ext>
                </a:extLst>
              </a:tr>
              <a:tr h="741809">
                <a:tc>
                  <a:txBody>
                    <a:bodyPr/>
                    <a:lstStyle/>
                    <a:p>
                      <a:pPr indent="-635" algn="ctr"/>
                      <a:r>
                        <a:rPr lang="ru-RU" sz="2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Участники</a:t>
                      </a:r>
                      <a:endParaRPr lang="ru-RU" sz="2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indent="-635" algn="just">
                        <a:tabLst>
                          <a:tab pos="900430" algn="l"/>
                        </a:tabLst>
                      </a:pPr>
                      <a:r>
                        <a:rPr lang="ru-RU" sz="1400" b="1">
                          <a:effectLst/>
                        </a:rPr>
                        <a:t>1) профессиональные образовательные организации (далее – ПОО), отобранные для участия в Проекте региональными операторами проекта в 2023 году;</a:t>
                      </a:r>
                    </a:p>
                    <a:p>
                      <a:pPr indent="-635" algn="just">
                        <a:tabLst>
                          <a:tab pos="900430" algn="l"/>
                        </a:tabLst>
                      </a:pPr>
                      <a:r>
                        <a:rPr lang="ru-RU" sz="1400" b="1">
                          <a:effectLst/>
                        </a:rPr>
                        <a:t>2) ПОО, получившие статус федеральной пилотной площадки (далее - ФПП) в 2022 году. 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52" marR="59852" marT="0" marB="0" anchor="ctr"/>
                </a:tc>
                <a:extLst>
                  <a:ext uri="{0D108BD9-81ED-4DB2-BD59-A6C34878D82A}">
                    <a16:rowId xmlns:a16="http://schemas.microsoft.com/office/drawing/2014/main" val="1078130307"/>
                  </a:ext>
                </a:extLst>
              </a:tr>
              <a:tr h="1989540">
                <a:tc>
                  <a:txBody>
                    <a:bodyPr/>
                    <a:lstStyle/>
                    <a:p>
                      <a:pPr indent="-635" algn="ctr"/>
                      <a:r>
                        <a:rPr lang="ru-RU" sz="2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Конкурсное задание</a:t>
                      </a:r>
                      <a:endParaRPr lang="ru-RU" sz="2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indent="-635" algn="just"/>
                      <a:r>
                        <a:rPr lang="ru-RU" sz="1400" b="1" dirty="0">
                          <a:effectLst/>
                        </a:rPr>
                        <a:t>В состав конкурсных материалов включается одна методическая разработка – сценарий занятия теме профессионально-ориентированного содержания общеобразовательной дисциплины, интегрированной с темой общепрофессиональной дисциплины, по одной образовательной программе, тема предлагается ЦМС СПО по итогам жеребьёвки.</a:t>
                      </a:r>
                    </a:p>
                    <a:p>
                      <a:pPr indent="-635" algn="just"/>
                      <a:r>
                        <a:rPr lang="ru-RU" sz="1400" b="1" dirty="0">
                          <a:effectLst/>
                        </a:rPr>
                        <a:t>Каждая методическая разработка включает:</a:t>
                      </a:r>
                    </a:p>
                    <a:p>
                      <a:pPr marL="285115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400" b="1" dirty="0">
                          <a:effectLst/>
                        </a:rPr>
                        <a:t>технологическую карту занятия </a:t>
                      </a:r>
                    </a:p>
                    <a:p>
                      <a:pPr marL="285115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400" b="1" dirty="0">
                          <a:effectLst/>
                        </a:rPr>
                        <a:t>методические материалы для проведения каждого этапа занятия (например, теоретический материал, материалы для закрепления и повторения, отработки практических умений и навыков, контроля знаний и др.)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52" marR="59852" marT="0" marB="0" anchor="ctr"/>
                </a:tc>
                <a:extLst>
                  <a:ext uri="{0D108BD9-81ED-4DB2-BD59-A6C34878D82A}">
                    <a16:rowId xmlns:a16="http://schemas.microsoft.com/office/drawing/2014/main" val="2734108"/>
                  </a:ext>
                </a:extLst>
              </a:tr>
              <a:tr h="1042282">
                <a:tc>
                  <a:txBody>
                    <a:bodyPr/>
                    <a:lstStyle/>
                    <a:p>
                      <a:pPr indent="-635" algn="ctr"/>
                      <a:r>
                        <a:rPr lang="ru-RU" sz="2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СРОКИ проведения</a:t>
                      </a: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marL="285115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Конкурс проводится в период с 1 сентября 2023 г. по 29 декабря 2023 г.</a:t>
                      </a:r>
                    </a:p>
                    <a:p>
                      <a:pPr marL="285115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Этап </a:t>
                      </a: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II</a:t>
                      </a: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Основной этап – разработка конкурсных материалов. Срок проведения - с 3 октября по 27 октября.</a:t>
                      </a:r>
                    </a:p>
                  </a:txBody>
                  <a:tcPr marL="59852" marR="59852" marT="0" marB="0" anchor="ctr"/>
                </a:tc>
                <a:extLst>
                  <a:ext uri="{0D108BD9-81ED-4DB2-BD59-A6C34878D82A}">
                    <a16:rowId xmlns:a16="http://schemas.microsoft.com/office/drawing/2014/main" val="2530495949"/>
                  </a:ext>
                </a:extLst>
              </a:tr>
            </a:tbl>
          </a:graphicData>
        </a:graphic>
      </p:graphicFrame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3F44C23-2022-4C0A-BC99-F4A49CC32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41774-68EB-40AA-9834-D8643AB63BC7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8799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5">
            <a:extLst>
              <a:ext uri="{FF2B5EF4-FFF2-40B4-BE49-F238E27FC236}">
                <a16:creationId xmlns:a16="http://schemas.microsoft.com/office/drawing/2014/main" id="{2B9E951C-2745-4EB2-8E91-21C9AD35B0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3379" y="1690689"/>
            <a:ext cx="5424196" cy="4587420"/>
          </a:xfrm>
        </p:spPr>
        <p:txBody>
          <a:bodyPr>
            <a:normAutofit/>
          </a:bodyPr>
          <a:lstStyle/>
          <a:p>
            <a:pPr lvl="1"/>
            <a:r>
              <a:rPr lang="ru-RU" sz="1800" b="1" u="sng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Цель конкурса </a:t>
            </a:r>
            <a:r>
              <a:rPr lang="ru-RU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– обеспечение связи общеобразовательной подготовки с профессиональной, осуществляемой на основе междисциплинарной интеграции, направленной на формирование определенных компонентов общих и профессиональных компетенций ФГОС СПО</a:t>
            </a:r>
          </a:p>
          <a:p>
            <a:pPr lvl="1"/>
            <a:endParaRPr lang="ru-RU" sz="1800" b="1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ru-RU" sz="1800" b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Участники конкурса: ФПП и ПОО-участники внедрения 2023 года</a:t>
            </a:r>
          </a:p>
          <a:p>
            <a:pPr lvl="1"/>
            <a:endParaRPr lang="ru-RU" sz="1800" b="1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ru-RU" sz="1800" b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Конкурсные материалы: разработка «сценариев» (ТК и </a:t>
            </a:r>
            <a:r>
              <a:rPr lang="ru-RU" sz="1800" b="1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метод.материалы</a:t>
            </a:r>
            <a:r>
              <a:rPr lang="ru-RU" sz="1800" b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 для проведения занятия) двух занятий</a:t>
            </a:r>
            <a:endParaRPr lang="ru-RU" sz="1800" b="1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9B6EADD6-0700-410F-9F6B-091ECCEAE1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586176"/>
          </a:xfr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algn="ctr"/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Разработка моделей п/о содержания общеобразовательных дисциплин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E0781B2D-DDA3-406F-87C8-8F4652505B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94310" y="2430430"/>
            <a:ext cx="6158204" cy="3684588"/>
          </a:xfrm>
        </p:spPr>
        <p:txBody>
          <a:bodyPr>
            <a:normAutofit/>
          </a:bodyPr>
          <a:lstStyle/>
          <a:p>
            <a:pPr marL="692150" lvl="1" indent="-514350">
              <a:buAutoNum type="arabicPeriod"/>
              <a:tabLst>
                <a:tab pos="269875" algn="l"/>
              </a:tabLst>
            </a:pPr>
            <a:r>
              <a:rPr lang="ru-RU" sz="2000" dirty="0"/>
              <a:t>Модель формируется по темам ОД с профессионально-ориентированным содержанием интегрированным с содержанием общепрофессиональной дисциплиной</a:t>
            </a:r>
          </a:p>
          <a:p>
            <a:pPr marL="692150" lvl="1" indent="-514350">
              <a:buAutoNum type="arabicPeriod"/>
              <a:tabLst>
                <a:tab pos="269875" algn="l"/>
              </a:tabLst>
            </a:pPr>
            <a:r>
              <a:rPr lang="ru-RU" sz="1800" b="1" dirty="0"/>
              <a:t>Методическая разработка 2 занятий   (теоретическое/практическое):</a:t>
            </a:r>
          </a:p>
          <a:p>
            <a:pPr marL="692150" lvl="1" indent="-514350">
              <a:tabLst>
                <a:tab pos="269875" algn="l"/>
              </a:tabLst>
            </a:pPr>
            <a:r>
              <a:rPr lang="ru-RU" sz="1800" b="1" dirty="0"/>
              <a:t>В рамках одной ОП СПО (определяет ПОО) выбирается две темы занятий по двум ОД на основе междисциплинарной интеграции:</a:t>
            </a:r>
          </a:p>
          <a:p>
            <a:pPr marL="1149350" lvl="2" indent="-514350">
              <a:tabLst>
                <a:tab pos="269875" algn="l"/>
              </a:tabLst>
            </a:pPr>
            <a:r>
              <a:rPr lang="ru-RU" sz="1600" b="1" dirty="0"/>
              <a:t>Занятие 1. – тема сформулирована на основе междисциплинарной интеграции ОД1+ОПД1.</a:t>
            </a:r>
          </a:p>
          <a:p>
            <a:pPr marL="1149350" lvl="2" indent="-514350">
              <a:tabLst>
                <a:tab pos="269875" algn="l"/>
              </a:tabLst>
            </a:pPr>
            <a:r>
              <a:rPr lang="ru-RU" sz="1600" b="1" dirty="0"/>
              <a:t>Занятие 2. – тема сформулирована на основе междисциплинарной интеграции ОД2+ОПД2. </a:t>
            </a:r>
          </a:p>
          <a:p>
            <a:pPr marL="692150" lvl="1" indent="-514350">
              <a:tabLst>
                <a:tab pos="269875" algn="l"/>
              </a:tabLst>
            </a:pPr>
            <a:endParaRPr lang="ru-RU" sz="1800" b="1" dirty="0"/>
          </a:p>
          <a:p>
            <a:pPr marL="692150" lvl="1" indent="-514350">
              <a:buAutoNum type="arabicPeriod"/>
              <a:tabLst>
                <a:tab pos="269875" algn="l"/>
              </a:tabLst>
            </a:pPr>
            <a:endParaRPr lang="ru-RU" sz="2000" dirty="0"/>
          </a:p>
          <a:p>
            <a:endParaRPr lang="ru-RU" sz="2000" dirty="0"/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1CBC5E46-F1B3-4442-9BCE-3CA82540F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9959"/>
            <a:ext cx="10515600" cy="990892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Участие в конкурсе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DC4D59E-E92A-45BE-B746-4F4F393CC536}"/>
              </a:ext>
            </a:extLst>
          </p:cNvPr>
          <p:cNvSpPr/>
          <p:nvPr/>
        </p:nvSpPr>
        <p:spPr>
          <a:xfrm rot="5400000">
            <a:off x="-3078432" y="3078432"/>
            <a:ext cx="6858000" cy="701136"/>
          </a:xfrm>
          <a:prstGeom prst="rect">
            <a:avLst/>
          </a:prstGeom>
          <a:solidFill>
            <a:srgbClr val="3468A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5F2CE69-B2C7-4794-B901-F43346853F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2687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62954F88-1918-4953-9155-724B98018FC4}"/>
              </a:ext>
            </a:extLst>
          </p:cNvPr>
          <p:cNvCxnSpPr/>
          <p:nvPr/>
        </p:nvCxnSpPr>
        <p:spPr>
          <a:xfrm>
            <a:off x="8733148" y="0"/>
            <a:ext cx="0" cy="685800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F8FAA031-B83E-4754-A814-769B5AFB42F0}"/>
              </a:ext>
            </a:extLst>
          </p:cNvPr>
          <p:cNvSpPr txBox="1"/>
          <p:nvPr/>
        </p:nvSpPr>
        <p:spPr>
          <a:xfrm>
            <a:off x="393972" y="1320941"/>
            <a:ext cx="8339177" cy="646331"/>
          </a:xfrm>
          <a:prstGeom prst="rect">
            <a:avLst/>
          </a:prstGeom>
          <a:solidFill>
            <a:srgbClr val="4676B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dirty="0">
                <a:solidFill>
                  <a:schemeClr val="bg1"/>
                </a:solidFill>
                <a:latin typeface="Raleway SemiBold" pitchFamily="2" charset="-52"/>
              </a:rPr>
              <a:t>ЦМС СПО оказывает полную консультационную поддержку в ходе реализации проекта внедрения: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5D9A150-DC1A-4B2E-AADD-38310B701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41774-68EB-40AA-9834-D8643AB63BC7}" type="slidenum">
              <a:rPr lang="ru-RU" smtClean="0"/>
              <a:t>18</a:t>
            </a:fld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E32CFF-A971-4363-8226-44EEC05849EC}"/>
              </a:ext>
            </a:extLst>
          </p:cNvPr>
          <p:cNvSpPr txBox="1"/>
          <p:nvPr/>
        </p:nvSpPr>
        <p:spPr>
          <a:xfrm>
            <a:off x="393972" y="351626"/>
            <a:ext cx="8339177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2800" dirty="0">
                <a:latin typeface="Raleway SemiBold" pitchFamily="2" charset="-52"/>
              </a:rPr>
              <a:t>Консультационно-методическое сопровождение внедрения</a:t>
            </a:r>
          </a:p>
        </p:txBody>
      </p:sp>
      <p:sp>
        <p:nvSpPr>
          <p:cNvPr id="5" name="Google Shape;604;p48">
            <a:extLst>
              <a:ext uri="{FF2B5EF4-FFF2-40B4-BE49-F238E27FC236}">
                <a16:creationId xmlns:a16="http://schemas.microsoft.com/office/drawing/2014/main" id="{F0F82AA3-9FAE-48B0-BE34-7B9D1114DF93}"/>
              </a:ext>
            </a:extLst>
          </p:cNvPr>
          <p:cNvSpPr txBox="1">
            <a:spLocks/>
          </p:cNvSpPr>
          <p:nvPr/>
        </p:nvSpPr>
        <p:spPr>
          <a:xfrm>
            <a:off x="1245234" y="2156102"/>
            <a:ext cx="9507673" cy="11505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>
            <a:solidFill>
              <a:srgbClr val="1616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sz="20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sz="2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sz="2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sz="2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sz="2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sz="2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sz="2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sz="2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sz="2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pPr algn="ctr"/>
            <a:r>
              <a:rPr lang="ru-RU" dirty="0">
                <a:latin typeface="Raleway SemiBold" pitchFamily="2" charset="-52"/>
              </a:rPr>
              <a:t>Организация и проведение цикла семинаров по внедрению рекомендаций по реализации СОО в ОП СПО</a:t>
            </a:r>
          </a:p>
        </p:txBody>
      </p:sp>
      <p:sp>
        <p:nvSpPr>
          <p:cNvPr id="8" name="Google Shape;604;p48">
            <a:extLst>
              <a:ext uri="{FF2B5EF4-FFF2-40B4-BE49-F238E27FC236}">
                <a16:creationId xmlns:a16="http://schemas.microsoft.com/office/drawing/2014/main" id="{F097F597-4074-46E6-8AD9-03905F53CC95}"/>
              </a:ext>
            </a:extLst>
          </p:cNvPr>
          <p:cNvSpPr txBox="1">
            <a:spLocks/>
          </p:cNvSpPr>
          <p:nvPr/>
        </p:nvSpPr>
        <p:spPr>
          <a:xfrm>
            <a:off x="1245233" y="3581744"/>
            <a:ext cx="9507674" cy="115055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1616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sz="20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sz="2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sz="2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sz="2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sz="2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sz="2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sz="2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sz="2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sz="2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pPr algn="ctr"/>
            <a:r>
              <a:rPr lang="ru-RU" dirty="0">
                <a:latin typeface="Raleway SemiBold" pitchFamily="2" charset="-52"/>
              </a:rPr>
              <a:t>Консультационные семинары по вопросам процедуры внедрения</a:t>
            </a:r>
          </a:p>
        </p:txBody>
      </p:sp>
      <p:sp>
        <p:nvSpPr>
          <p:cNvPr id="10" name="Google Shape;604;p48">
            <a:extLst>
              <a:ext uri="{FF2B5EF4-FFF2-40B4-BE49-F238E27FC236}">
                <a16:creationId xmlns:a16="http://schemas.microsoft.com/office/drawing/2014/main" id="{9AABAD82-1C33-4EB1-A59C-90628138539F}"/>
              </a:ext>
            </a:extLst>
          </p:cNvPr>
          <p:cNvSpPr txBox="1">
            <a:spLocks/>
          </p:cNvSpPr>
          <p:nvPr/>
        </p:nvSpPr>
        <p:spPr>
          <a:xfrm>
            <a:off x="1245233" y="5024401"/>
            <a:ext cx="9507673" cy="1391609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1616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sz="20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sz="2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sz="2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sz="2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sz="2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sz="2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sz="2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sz="2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sz="2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pPr algn="ctr"/>
            <a:r>
              <a:rPr lang="ru-RU" dirty="0">
                <a:latin typeface="Raleway SemiBold" pitchFamily="2" charset="-52"/>
              </a:rPr>
              <a:t>Цикл семинаров по внедрению методических рекомендаций по интенсификации общеобразовательной подготовки в СПО; по реализации индивидуального проекта и другим вопросам – по графику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47076626-1C34-4DBE-8866-2D5E6EF9B5C5}"/>
              </a:ext>
            </a:extLst>
          </p:cNvPr>
          <p:cNvSpPr/>
          <p:nvPr/>
        </p:nvSpPr>
        <p:spPr>
          <a:xfrm rot="5400000">
            <a:off x="9566420" y="-481644"/>
            <a:ext cx="954107" cy="2620651"/>
          </a:xfrm>
          <a:prstGeom prst="rect">
            <a:avLst/>
          </a:prstGeom>
          <a:solidFill>
            <a:srgbClr val="3468A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06612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5D9A150-DC1A-4B2E-AADD-38310B701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41774-68EB-40AA-9834-D8643AB63BC7}" type="slidenum">
              <a:rPr lang="ru-RU" smtClean="0"/>
              <a:t>19</a:t>
            </a:fld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E32CFF-A971-4363-8226-44EEC05849EC}"/>
              </a:ext>
            </a:extLst>
          </p:cNvPr>
          <p:cNvSpPr txBox="1"/>
          <p:nvPr/>
        </p:nvSpPr>
        <p:spPr>
          <a:xfrm>
            <a:off x="393972" y="351626"/>
            <a:ext cx="8339177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2800" dirty="0">
                <a:latin typeface="Raleway SemiBold" pitchFamily="2" charset="-52"/>
              </a:rPr>
              <a:t>График семинаров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47076626-1C34-4DBE-8866-2D5E6EF9B5C5}"/>
              </a:ext>
            </a:extLst>
          </p:cNvPr>
          <p:cNvSpPr/>
          <p:nvPr/>
        </p:nvSpPr>
        <p:spPr>
          <a:xfrm rot="5400000">
            <a:off x="10003980" y="-919204"/>
            <a:ext cx="523218" cy="3064881"/>
          </a:xfrm>
          <a:prstGeom prst="rect">
            <a:avLst/>
          </a:prstGeom>
          <a:solidFill>
            <a:srgbClr val="3468A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/>
              <a:t>Октябрь-ноябрь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44A210C2-67F5-4421-8D3D-CAAC31EDA2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4178036"/>
              </p:ext>
            </p:extLst>
          </p:nvPr>
        </p:nvGraphicFramePr>
        <p:xfrm>
          <a:off x="393972" y="949175"/>
          <a:ext cx="11404058" cy="57723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87067">
                  <a:extLst>
                    <a:ext uri="{9D8B030D-6E8A-4147-A177-3AD203B41FA5}">
                      <a16:colId xmlns:a16="http://schemas.microsoft.com/office/drawing/2014/main" val="2677286195"/>
                    </a:ext>
                  </a:extLst>
                </a:gridCol>
                <a:gridCol w="3329989">
                  <a:extLst>
                    <a:ext uri="{9D8B030D-6E8A-4147-A177-3AD203B41FA5}">
                      <a16:colId xmlns:a16="http://schemas.microsoft.com/office/drawing/2014/main" val="246939755"/>
                    </a:ext>
                  </a:extLst>
                </a:gridCol>
                <a:gridCol w="6887002">
                  <a:extLst>
                    <a:ext uri="{9D8B030D-6E8A-4147-A177-3AD203B41FA5}">
                      <a16:colId xmlns:a16="http://schemas.microsoft.com/office/drawing/2014/main" val="60534998"/>
                    </a:ext>
                  </a:extLst>
                </a:gridCol>
              </a:tblGrid>
              <a:tr h="2868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Дата, время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20" marR="441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Наименование мероприятия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20" marR="441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Основные вопросы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20" marR="44120" marT="0" marB="0" anchor="ctr"/>
                </a:tc>
                <a:extLst>
                  <a:ext uri="{0D108BD9-81ED-4DB2-BD59-A6C34878D82A}">
                    <a16:rowId xmlns:a16="http://schemas.microsoft.com/office/drawing/2014/main" val="220334390"/>
                  </a:ext>
                </a:extLst>
              </a:tr>
              <a:tr h="71408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</a:rPr>
                        <a:t>03.10.2023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</a:rPr>
                        <a:t>09.30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</a:rPr>
                        <a:t>12.30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</a:rPr>
                        <a:t>15.00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20" marR="441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Установочный семинар для ФПП «Организация внедрения методик-2023»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20" marR="4412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13030" algn="l"/>
                          <a:tab pos="203200" algn="l"/>
                        </a:tabLs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Итоги проекта за 2022 год и первое полугодие 2023 года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13030" algn="l"/>
                          <a:tab pos="203200" algn="l"/>
                        </a:tabLs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Алгоритм внедрения в 2023 году и план мероприятий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13030" algn="l"/>
                          <a:tab pos="203200" algn="l"/>
                        </a:tabLs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План работы ФПП  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20" marR="44120" marT="0" marB="0"/>
                </a:tc>
                <a:extLst>
                  <a:ext uri="{0D108BD9-81ED-4DB2-BD59-A6C34878D82A}">
                    <a16:rowId xmlns:a16="http://schemas.microsoft.com/office/drawing/2014/main" val="4279573991"/>
                  </a:ext>
                </a:extLst>
              </a:tr>
              <a:tr h="90883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</a:rPr>
                        <a:t>04.10.2023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</a:rPr>
                        <a:t>09.30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</a:rPr>
                        <a:t>12.30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</a:rPr>
                        <a:t>15.00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20" marR="441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Установочный семинар для ПОО «Организация внедрения методик-2023семинар. Формирование и оформление конкурсных материалов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20" marR="4412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13030" algn="l"/>
                          <a:tab pos="203200" algn="l"/>
                        </a:tabLs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Приветственное слово: цели и задачи проекта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13030" algn="l"/>
                          <a:tab pos="203200" algn="l"/>
                        </a:tabLs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Итоги проекта за 2022 год и первое полугодие 2023 года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13030" algn="l"/>
                          <a:tab pos="203200" algn="l"/>
                        </a:tabLs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Алгоритм внедрения в 2023 году и план мероприятий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13030" algn="l"/>
                          <a:tab pos="203200" algn="l"/>
                        </a:tabLs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Консультационная поддержка реализации проекта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20" marR="44120" marT="0" marB="0"/>
                </a:tc>
                <a:extLst>
                  <a:ext uri="{0D108BD9-81ED-4DB2-BD59-A6C34878D82A}">
                    <a16:rowId xmlns:a16="http://schemas.microsoft.com/office/drawing/2014/main" val="2347293187"/>
                  </a:ext>
                </a:extLst>
              </a:tr>
              <a:tr h="11360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</a:rPr>
                        <a:t>10.10.2023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</a:rPr>
                        <a:t>09.30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</a:rPr>
                        <a:t>12.30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</a:rPr>
                        <a:t>15.00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20" marR="441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Консультационный семинар «Обеспечение интенсивной общеобразовательной подготовки: интеграция общеобразовательных дисциплин»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20" marR="4412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13030" algn="l"/>
                          <a:tab pos="203200" algn="l"/>
                        </a:tabLs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Способы обеспечения интенсивной общеобразовательной подготовки в рамках освоения профессии или специальности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13030" algn="l"/>
                          <a:tab pos="203200" algn="l"/>
                        </a:tabLs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Формирование моделей интеграции общеобразовательных дисциплин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20" marR="44120" marT="0" marB="0"/>
                </a:tc>
                <a:extLst>
                  <a:ext uri="{0D108BD9-81ED-4DB2-BD59-A6C34878D82A}">
                    <a16:rowId xmlns:a16="http://schemas.microsoft.com/office/drawing/2014/main" val="3626295232"/>
                  </a:ext>
                </a:extLst>
              </a:tr>
              <a:tr h="90883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</a:rPr>
                        <a:t>17.10.2023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</a:rPr>
                        <a:t>09.30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</a:rPr>
                        <a:t>12.30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</a:rPr>
                        <a:t>15.00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20" marR="441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Консультационный семинар «Формирование интегрированного содержания общеобразовательной дисциплины»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20" marR="4412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13030" algn="l"/>
                          <a:tab pos="286385" algn="l"/>
                        </a:tabLs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Определение структуры и содержания дисциплины с учетом запланированных результатов обучения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13030" algn="l"/>
                          <a:tab pos="286385" algn="l"/>
                        </a:tabLs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Алгоритм формирования интегрированного содержания общеобразовательной дисциплины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20" marR="44120" marT="0" marB="0"/>
                </a:tc>
                <a:extLst>
                  <a:ext uri="{0D108BD9-81ED-4DB2-BD59-A6C34878D82A}">
                    <a16:rowId xmlns:a16="http://schemas.microsoft.com/office/drawing/2014/main" val="3106088377"/>
                  </a:ext>
                </a:extLst>
              </a:tr>
              <a:tr h="90883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</a:rPr>
                        <a:t>24.10.2023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</a:rPr>
                        <a:t>09.30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</a:rPr>
                        <a:t>12.30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</a:rPr>
                        <a:t>15.00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20" marR="441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Консультационный семинар «Оформление конкурсных материалов и организация их оценки»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20" marR="4412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13030" algn="l"/>
                          <a:tab pos="286385" algn="l"/>
                        </a:tabLst>
                      </a:pPr>
                      <a:r>
                        <a:rPr lang="ru-RU" sz="1400">
                          <a:effectLst/>
                          <a:latin typeface="+mn-lt"/>
                        </a:rPr>
                        <a:t>Оценка конкурсных материалов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13030" algn="l"/>
                          <a:tab pos="286385" algn="l"/>
                        </a:tabLst>
                      </a:pPr>
                      <a:r>
                        <a:rPr lang="ru-RU" sz="1400">
                          <a:effectLst/>
                          <a:latin typeface="+mn-lt"/>
                        </a:rPr>
                        <a:t>Деятельность ФПП и РО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13030" algn="l"/>
                          <a:tab pos="286385" algn="l"/>
                        </a:tabLst>
                      </a:pPr>
                      <a:r>
                        <a:rPr lang="ru-RU" sz="1400">
                          <a:effectLst/>
                          <a:latin typeface="+mn-lt"/>
                        </a:rPr>
                        <a:t>Подведение итогов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13030" algn="l"/>
                        </a:tabLst>
                      </a:pPr>
                      <a:r>
                        <a:rPr lang="ru-RU" sz="1400">
                          <a:effectLst/>
                          <a:latin typeface="+mn-lt"/>
                        </a:rPr>
                        <a:t>Ответы на вопросы</a:t>
                      </a:r>
                      <a:endParaRPr lang="ru-RU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20" marR="44120" marT="0" marB="0"/>
                </a:tc>
                <a:extLst>
                  <a:ext uri="{0D108BD9-81ED-4DB2-BD59-A6C34878D82A}">
                    <a16:rowId xmlns:a16="http://schemas.microsoft.com/office/drawing/2014/main" val="3243458890"/>
                  </a:ext>
                </a:extLst>
              </a:tr>
              <a:tr h="90883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</a:rPr>
                        <a:t>31.10.2023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</a:rPr>
                        <a:t>09.30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</a:rPr>
                        <a:t>12.30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</a:rPr>
                        <a:t>15.00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20" marR="441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Консультационный семинар «Прохождение анкетирования и оформление отчетов по итогам внедрения»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20" marR="4412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13030" algn="l"/>
                        </a:tabLs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Особенности анкеты «Охват и эффективность внедрения»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13030" algn="l"/>
                        </a:tabLs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Формирование показателей по охвату внедрения и эффективности внедрения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13030" algn="l"/>
                        </a:tabLs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Заполнение отчет во итогам внедрения в 2023 году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20" marR="44120" marT="0" marB="0"/>
                </a:tc>
                <a:extLst>
                  <a:ext uri="{0D108BD9-81ED-4DB2-BD59-A6C34878D82A}">
                    <a16:rowId xmlns:a16="http://schemas.microsoft.com/office/drawing/2014/main" val="21174670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1401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3">
            <a:extLst>
              <a:ext uri="{FF2B5EF4-FFF2-40B4-BE49-F238E27FC236}">
                <a16:creationId xmlns:a16="http://schemas.microsoft.com/office/drawing/2014/main" id="{F2554EFC-872F-407E-A058-577098606D08}"/>
              </a:ext>
            </a:extLst>
          </p:cNvPr>
          <p:cNvSpPr/>
          <p:nvPr/>
        </p:nvSpPr>
        <p:spPr>
          <a:xfrm>
            <a:off x="8824057" y="-1"/>
            <a:ext cx="3367943" cy="6858000"/>
          </a:xfrm>
          <a:custGeom>
            <a:avLst/>
            <a:gdLst/>
            <a:ahLst/>
            <a:cxnLst/>
            <a:rect l="l" t="t" r="r" b="b"/>
            <a:pathLst>
              <a:path w="6860143" h="10287000">
                <a:moveTo>
                  <a:pt x="0" y="0"/>
                </a:moveTo>
                <a:lnTo>
                  <a:pt x="6860143" y="0"/>
                </a:lnTo>
                <a:lnTo>
                  <a:pt x="6860143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5202" r="-10593"/>
            </a:stretch>
          </a:blipFill>
        </p:spPr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129B975-0E76-4B0A-8061-AE6549E23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41774-68EB-40AA-9834-D8643AB63BC7}" type="slidenum">
              <a:rPr lang="ru-RU" smtClean="0"/>
              <a:t>2</a:t>
            </a:fld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58604AC-F46F-4D8F-BD3D-761B95BBF1CC}"/>
              </a:ext>
            </a:extLst>
          </p:cNvPr>
          <p:cNvSpPr/>
          <p:nvPr/>
        </p:nvSpPr>
        <p:spPr>
          <a:xfrm rot="5400000">
            <a:off x="-3084444" y="3084444"/>
            <a:ext cx="6858000" cy="689113"/>
          </a:xfrm>
          <a:prstGeom prst="rect">
            <a:avLst/>
          </a:prstGeom>
          <a:solidFill>
            <a:srgbClr val="3468A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214D9B9-FCFB-4B46-8D83-56C5FB9104C2}"/>
              </a:ext>
            </a:extLst>
          </p:cNvPr>
          <p:cNvSpPr/>
          <p:nvPr/>
        </p:nvSpPr>
        <p:spPr>
          <a:xfrm>
            <a:off x="8824057" y="1"/>
            <a:ext cx="3367943" cy="6858000"/>
          </a:xfrm>
          <a:prstGeom prst="rect">
            <a:avLst/>
          </a:prstGeom>
          <a:solidFill>
            <a:srgbClr val="1D3B75">
              <a:alpha val="7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81ACBE-191C-434C-A649-97A2ED2CB1DE}"/>
              </a:ext>
            </a:extLst>
          </p:cNvPr>
          <p:cNvSpPr txBox="1"/>
          <p:nvPr/>
        </p:nvSpPr>
        <p:spPr>
          <a:xfrm>
            <a:off x="1458197" y="1054512"/>
            <a:ext cx="13873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2400" dirty="0">
                <a:latin typeface="Raleway SemiBold" pitchFamily="2" charset="-52"/>
              </a:rPr>
              <a:t>ЦЕЛЬ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B65F14-7697-4B04-B3B4-F6A3E5F04165}"/>
              </a:ext>
            </a:extLst>
          </p:cNvPr>
          <p:cNvSpPr txBox="1"/>
          <p:nvPr/>
        </p:nvSpPr>
        <p:spPr>
          <a:xfrm>
            <a:off x="1211493" y="1660431"/>
            <a:ext cx="60935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dirty="0">
                <a:latin typeface="Raleway Light" pitchFamily="2" charset="-52"/>
              </a:rPr>
              <a:t>Повышение качества преподавания общеобразовательных учебных предметов с учётом стратегических направлений (вызовов) развития системы среднего профессионального образования и совершенствование учебного процесса организаций, реализующих указанные программы.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ACE8BC7-E4AC-4118-8215-7C43BC1EFC7A}"/>
              </a:ext>
            </a:extLst>
          </p:cNvPr>
          <p:cNvSpPr/>
          <p:nvPr/>
        </p:nvSpPr>
        <p:spPr>
          <a:xfrm>
            <a:off x="689113" y="6256421"/>
            <a:ext cx="8134944" cy="6015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30F1FC2-5F27-42B0-AF91-CFBFBC015E4E}"/>
              </a:ext>
            </a:extLst>
          </p:cNvPr>
          <p:cNvSpPr/>
          <p:nvPr/>
        </p:nvSpPr>
        <p:spPr>
          <a:xfrm>
            <a:off x="1211493" y="783622"/>
            <a:ext cx="8134944" cy="6015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32D8D2-31C1-47A9-BFB9-F6413F421D4D}"/>
              </a:ext>
            </a:extLst>
          </p:cNvPr>
          <p:cNvSpPr txBox="1"/>
          <p:nvPr/>
        </p:nvSpPr>
        <p:spPr>
          <a:xfrm>
            <a:off x="6758218" y="3714742"/>
            <a:ext cx="171019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2400" dirty="0">
                <a:latin typeface="Raleway SemiBold" pitchFamily="2" charset="-52"/>
              </a:rPr>
              <a:t>ЗАДАЧИ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830D877-FB47-4AB0-92F8-FE00C1BFB02D}"/>
              </a:ext>
            </a:extLst>
          </p:cNvPr>
          <p:cNvSpPr/>
          <p:nvPr/>
        </p:nvSpPr>
        <p:spPr>
          <a:xfrm>
            <a:off x="166733" y="3638564"/>
            <a:ext cx="8134944" cy="6015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043468-9023-416C-98D8-E83B8ABF49CA}"/>
              </a:ext>
            </a:extLst>
          </p:cNvPr>
          <p:cNvSpPr txBox="1"/>
          <p:nvPr/>
        </p:nvSpPr>
        <p:spPr>
          <a:xfrm>
            <a:off x="1627607" y="4371119"/>
            <a:ext cx="6674070" cy="147732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285750" indent="-285750" algn="r">
              <a:buClr>
                <a:srgbClr val="002060"/>
              </a:buClr>
              <a:buSzPct val="131000"/>
              <a:buFont typeface="Arial" panose="020B0604020202020204" pitchFamily="34" charset="0"/>
              <a:buChar char="•"/>
            </a:pPr>
            <a:r>
              <a:rPr lang="ru-RU" dirty="0">
                <a:latin typeface="Raleway Light" pitchFamily="2" charset="-52"/>
              </a:rPr>
              <a:t>Разработка и внедрение методик преподавания</a:t>
            </a:r>
          </a:p>
          <a:p>
            <a:pPr marL="285750" indent="-285750" algn="r">
              <a:buClr>
                <a:srgbClr val="002060"/>
              </a:buClr>
              <a:buSzPct val="131000"/>
              <a:buFont typeface="Arial" panose="020B0604020202020204" pitchFamily="34" charset="0"/>
              <a:buChar char="•"/>
            </a:pPr>
            <a:r>
              <a:rPr lang="ru-RU" dirty="0">
                <a:latin typeface="Raleway Light" pitchFamily="2" charset="-52"/>
              </a:rPr>
              <a:t>Обновление содержания</a:t>
            </a:r>
          </a:p>
          <a:p>
            <a:pPr marL="285750" indent="-285750" algn="r">
              <a:buClr>
                <a:srgbClr val="002060"/>
              </a:buClr>
              <a:buSzPct val="131000"/>
              <a:buFont typeface="Arial" panose="020B0604020202020204" pitchFamily="34" charset="0"/>
              <a:buChar char="•"/>
            </a:pPr>
            <a:r>
              <a:rPr lang="ru-RU" dirty="0">
                <a:latin typeface="Raleway Light" pitchFamily="2" charset="-52"/>
              </a:rPr>
              <a:t>Введение практики интеграции содержания</a:t>
            </a:r>
          </a:p>
          <a:p>
            <a:pPr marL="285750" indent="-285750" algn="r">
              <a:buClr>
                <a:srgbClr val="002060"/>
              </a:buClr>
              <a:buSzPct val="131000"/>
              <a:buFont typeface="Arial" panose="020B0604020202020204" pitchFamily="34" charset="0"/>
              <a:buChar char="•"/>
            </a:pPr>
            <a:r>
              <a:rPr lang="ru-RU" dirty="0">
                <a:latin typeface="Raleway Light" pitchFamily="2" charset="-52"/>
              </a:rPr>
              <a:t>Внедрение эффективных образовательных технологий</a:t>
            </a:r>
          </a:p>
          <a:p>
            <a:pPr marL="285750" indent="-285750" algn="r">
              <a:buClr>
                <a:srgbClr val="002060"/>
              </a:buClr>
              <a:buSzPct val="131000"/>
              <a:buFont typeface="Arial" panose="020B0604020202020204" pitchFamily="34" charset="0"/>
              <a:buChar char="•"/>
            </a:pPr>
            <a:r>
              <a:rPr lang="ru-RU" dirty="0">
                <a:latin typeface="Raleway Light" pitchFamily="2" charset="-52"/>
              </a:rPr>
              <a:t>Повышение квалификации педагогов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A81CDC2-4C6C-4262-82B2-714B66264905}"/>
              </a:ext>
            </a:extLst>
          </p:cNvPr>
          <p:cNvSpPr txBox="1"/>
          <p:nvPr/>
        </p:nvSpPr>
        <p:spPr>
          <a:xfrm>
            <a:off x="3367943" y="144815"/>
            <a:ext cx="336794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3200" u="sng" dirty="0">
                <a:latin typeface="Raleway SemiBold" pitchFamily="2" charset="-52"/>
              </a:rPr>
              <a:t>2021 – 2024 гг.</a:t>
            </a:r>
          </a:p>
        </p:txBody>
      </p:sp>
      <p:pic>
        <p:nvPicPr>
          <p:cNvPr id="7" name="Рисунок 6" descr="В яблочко со сплошной заливкой">
            <a:extLst>
              <a:ext uri="{FF2B5EF4-FFF2-40B4-BE49-F238E27FC236}">
                <a16:creationId xmlns:a16="http://schemas.microsoft.com/office/drawing/2014/main" id="{317B4C8C-423A-4A0B-B6B3-55896F064C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3910" y="979824"/>
            <a:ext cx="608480" cy="608480"/>
          </a:xfrm>
          <a:prstGeom prst="rect">
            <a:avLst/>
          </a:prstGeom>
        </p:spPr>
      </p:pic>
      <p:pic>
        <p:nvPicPr>
          <p:cNvPr id="19" name="Рисунок 18" descr="Контрольный список со сплошной заливкой">
            <a:extLst>
              <a:ext uri="{FF2B5EF4-FFF2-40B4-BE49-F238E27FC236}">
                <a16:creationId xmlns:a16="http://schemas.microsoft.com/office/drawing/2014/main" id="{87BAA160-37E7-422F-8859-A14998A066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12132" y="3583757"/>
            <a:ext cx="711192" cy="711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1556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5D9A150-DC1A-4B2E-AADD-38310B701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41774-68EB-40AA-9834-D8643AB63BC7}" type="slidenum">
              <a:rPr lang="ru-RU" smtClean="0"/>
              <a:t>20</a:t>
            </a:fld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E32CFF-A971-4363-8226-44EEC05849EC}"/>
              </a:ext>
            </a:extLst>
          </p:cNvPr>
          <p:cNvSpPr txBox="1"/>
          <p:nvPr/>
        </p:nvSpPr>
        <p:spPr>
          <a:xfrm>
            <a:off x="393972" y="351626"/>
            <a:ext cx="8339177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2800" dirty="0">
                <a:latin typeface="Raleway SemiBold" pitchFamily="2" charset="-52"/>
              </a:rPr>
              <a:t>График семинаров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47076626-1C34-4DBE-8866-2D5E6EF9B5C5}"/>
              </a:ext>
            </a:extLst>
          </p:cNvPr>
          <p:cNvSpPr/>
          <p:nvPr/>
        </p:nvSpPr>
        <p:spPr>
          <a:xfrm rot="5400000">
            <a:off x="10003980" y="-919204"/>
            <a:ext cx="523218" cy="3064881"/>
          </a:xfrm>
          <a:prstGeom prst="rect">
            <a:avLst/>
          </a:prstGeom>
          <a:solidFill>
            <a:srgbClr val="3468A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/>
              <a:t>Октябрь-ноябрь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44A210C2-67F5-4421-8D3D-CAAC31EDA2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5114193"/>
              </p:ext>
            </p:extLst>
          </p:nvPr>
        </p:nvGraphicFramePr>
        <p:xfrm>
          <a:off x="547076" y="1170540"/>
          <a:ext cx="11097847" cy="55888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55193">
                  <a:extLst>
                    <a:ext uri="{9D8B030D-6E8A-4147-A177-3AD203B41FA5}">
                      <a16:colId xmlns:a16="http://schemas.microsoft.com/office/drawing/2014/main" val="2677286195"/>
                    </a:ext>
                  </a:extLst>
                </a:gridCol>
                <a:gridCol w="3240575">
                  <a:extLst>
                    <a:ext uri="{9D8B030D-6E8A-4147-A177-3AD203B41FA5}">
                      <a16:colId xmlns:a16="http://schemas.microsoft.com/office/drawing/2014/main" val="246939755"/>
                    </a:ext>
                  </a:extLst>
                </a:gridCol>
                <a:gridCol w="6702079">
                  <a:extLst>
                    <a:ext uri="{9D8B030D-6E8A-4147-A177-3AD203B41FA5}">
                      <a16:colId xmlns:a16="http://schemas.microsoft.com/office/drawing/2014/main" val="60534998"/>
                    </a:ext>
                  </a:extLst>
                </a:gridCol>
              </a:tblGrid>
              <a:tr h="35386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Дата, время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20" marR="441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Наименование мероприятия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20" marR="441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Основные вопросы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20" marR="44120" marT="0" marB="0" anchor="ctr"/>
                </a:tc>
                <a:extLst>
                  <a:ext uri="{0D108BD9-81ED-4DB2-BD59-A6C34878D82A}">
                    <a16:rowId xmlns:a16="http://schemas.microsoft.com/office/drawing/2014/main" val="220334390"/>
                  </a:ext>
                </a:extLst>
              </a:tr>
              <a:tr h="11570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06.11.2023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Размещение роликов «Алгоритм внедрения: Прохождение анкетирования и подготовка отчетов участниками по итогам Внедрения»: ПОО, ФПП, РО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13030" algn="l"/>
                        </a:tabLs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Особенности анкеты «Охват и эффективность внедрения»</a:t>
                      </a:r>
                    </a:p>
                    <a:p>
                      <a:pPr marL="342900" lvl="0" indent="-3429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13030" algn="l"/>
                        </a:tabLs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Формирование показателей по охвату внедрения и эффективности внедрения</a:t>
                      </a:r>
                    </a:p>
                    <a:p>
                      <a:pPr marL="342900" lvl="0" indent="-3429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13030" algn="l"/>
                        </a:tabLs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Формирование отчетности по итогам внедрения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1314790"/>
                  </a:ext>
                </a:extLst>
              </a:tr>
              <a:tr h="11570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14.11.2023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09.30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12.30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15.00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Семинар «МР по реализации индивидуального проекта»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6477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  <a:tabLst>
                          <a:tab pos="113030" algn="l"/>
                        </a:tabLst>
                      </a:pPr>
                      <a:r>
                        <a:rPr lang="ru-RU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Индивидуальный проект как особый вид учебной деятельности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6477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  <a:tabLst>
                          <a:tab pos="113030" algn="l"/>
                        </a:tabLst>
                      </a:pPr>
                      <a:r>
                        <a:rPr lang="ru-RU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Индивидуальный проект как инструмент учета профнаправленности ОП СПО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6477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  <a:tabLst>
                          <a:tab pos="113030" algn="l"/>
                        </a:tabLst>
                      </a:pPr>
                      <a:r>
                        <a:rPr lang="ru-RU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Особенности реализации индивидуального проекта в рамках общеобразовательного цикла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79573991"/>
                  </a:ext>
                </a:extLst>
              </a:tr>
              <a:tr h="6429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15.11-25.11.2023</a:t>
                      </a:r>
                      <a:endParaRPr lang="ru-RU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Подготовка и размещение видеороликов «Ответы на вопросы по МР по реализации ИП»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  <a:tabLst>
                          <a:tab pos="113030" algn="l"/>
                        </a:tabLst>
                      </a:pPr>
                      <a:r>
                        <a:rPr lang="ru-RU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Серия роликов с ответами на наиболее часто встречающиеся вопросы по особенностям реализации ИП в рамках ОП СПО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47293187"/>
                  </a:ext>
                </a:extLst>
              </a:tr>
              <a:tr h="139728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28.11.2023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09.30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12.30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15.00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Семинар «МР по обеспечению интенсивной общеобразовательной подготовке»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buFont typeface="+mj-lt"/>
                        <a:buAutoNum type="arabicPeriod"/>
                        <a:tabLst>
                          <a:tab pos="113030" algn="l"/>
                        </a:tabLst>
                      </a:pPr>
                      <a:r>
                        <a:rPr lang="ru-RU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Преподавание общеобразовательных дисциплин с учетом профессиональной направленности программ среднего профессионального образования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+mj-lt"/>
                        <a:buAutoNum type="arabicPeriod"/>
                        <a:tabLst>
                          <a:tab pos="113030" algn="l"/>
                        </a:tabLst>
                      </a:pPr>
                      <a:r>
                        <a:rPr lang="ru-RU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Интенсификация обучения как направление формирования профессиональная направленности общеобразовательной подготовки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+mj-lt"/>
                        <a:buAutoNum type="arabicPeriod"/>
                        <a:tabLst>
                          <a:tab pos="113030" algn="l"/>
                        </a:tabLst>
                      </a:pPr>
                      <a:r>
                        <a:rPr lang="ru-RU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Технологии интенсивного обучения и цифровые образовательные технологии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26295232"/>
                  </a:ext>
                </a:extLst>
              </a:tr>
              <a:tr h="8487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28.11.2023-07.12.2023 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Подготовка и размещение видеороликов «Ответы на вопросы по МР по интенсификации»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  <a:tabLst>
                          <a:tab pos="113030" algn="l"/>
                        </a:tabLst>
                      </a:pPr>
                      <a:r>
                        <a:rPr lang="ru-RU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Серия роликов с ответами на наиболее часто встречающиеся вопросы по обеспечению интенсивной общеобразовательной подготовке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060883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59692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604;p48">
            <a:extLst>
              <a:ext uri="{FF2B5EF4-FFF2-40B4-BE49-F238E27FC236}">
                <a16:creationId xmlns:a16="http://schemas.microsoft.com/office/drawing/2014/main" id="{1191DA9E-2823-4855-AA0C-D2962AFF1A39}"/>
              </a:ext>
            </a:extLst>
          </p:cNvPr>
          <p:cNvSpPr txBox="1">
            <a:spLocks/>
          </p:cNvSpPr>
          <p:nvPr/>
        </p:nvSpPr>
        <p:spPr>
          <a:xfrm>
            <a:off x="161922" y="5782062"/>
            <a:ext cx="12020556" cy="726688"/>
          </a:xfrm>
          <a:prstGeom prst="rect">
            <a:avLst/>
          </a:prstGeom>
          <a:solidFill>
            <a:srgbClr val="4676B9"/>
          </a:solidFill>
          <a:ln w="9525" cap="flat" cmpd="sng">
            <a:solidFill>
              <a:srgbClr val="1616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sz="20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sz="2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sz="2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sz="2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sz="2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sz="2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sz="2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sz="2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sz="2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pPr algn="ctr"/>
            <a:endParaRPr lang="ru-RU" b="1" dirty="0">
              <a:solidFill>
                <a:srgbClr val="002060"/>
              </a:solidFill>
              <a:latin typeface="Raleway SemiBold" pitchFamily="2" charset="-52"/>
            </a:endParaRP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8853EFC7-7A01-4377-9DED-B6C668C0BBA1}"/>
              </a:ext>
            </a:extLst>
          </p:cNvPr>
          <p:cNvCxnSpPr/>
          <p:nvPr/>
        </p:nvCxnSpPr>
        <p:spPr>
          <a:xfrm>
            <a:off x="8733148" y="0"/>
            <a:ext cx="0" cy="685800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F8FAA031-B83E-4754-A814-769B5AFB42F0}"/>
              </a:ext>
            </a:extLst>
          </p:cNvPr>
          <p:cNvSpPr txBox="1"/>
          <p:nvPr/>
        </p:nvSpPr>
        <p:spPr>
          <a:xfrm>
            <a:off x="9522" y="1476658"/>
            <a:ext cx="12192000" cy="461665"/>
          </a:xfrm>
          <a:prstGeom prst="rect">
            <a:avLst/>
          </a:prstGeom>
          <a:solidFill>
            <a:srgbClr val="4676B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2400" dirty="0">
                <a:solidFill>
                  <a:schemeClr val="bg1"/>
                </a:solidFill>
                <a:latin typeface="Raleway SemiBold" pitchFamily="2" charset="-52"/>
              </a:rPr>
              <a:t>Анкетирование участников внедрения – до 10.11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5D9A150-DC1A-4B2E-AADD-38310B701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41774-68EB-40AA-9834-D8643AB63BC7}" type="slidenum">
              <a:rPr lang="ru-RU" smtClean="0"/>
              <a:t>21</a:t>
            </a:fld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E32CFF-A971-4363-8226-44EEC05849EC}"/>
              </a:ext>
            </a:extLst>
          </p:cNvPr>
          <p:cNvSpPr txBox="1"/>
          <p:nvPr/>
        </p:nvSpPr>
        <p:spPr>
          <a:xfrm>
            <a:off x="393972" y="351626"/>
            <a:ext cx="8339177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2800" dirty="0">
                <a:latin typeface="Raleway SemiBold" pitchFamily="2" charset="-52"/>
              </a:rPr>
              <a:t>Анализ результатов внедрения </a:t>
            </a:r>
          </a:p>
        </p:txBody>
      </p:sp>
      <p:sp>
        <p:nvSpPr>
          <p:cNvPr id="5" name="Google Shape;604;p48">
            <a:extLst>
              <a:ext uri="{FF2B5EF4-FFF2-40B4-BE49-F238E27FC236}">
                <a16:creationId xmlns:a16="http://schemas.microsoft.com/office/drawing/2014/main" id="{F0F82AA3-9FAE-48B0-BE34-7B9D1114DF93}"/>
              </a:ext>
            </a:extLst>
          </p:cNvPr>
          <p:cNvSpPr txBox="1">
            <a:spLocks/>
          </p:cNvSpPr>
          <p:nvPr/>
        </p:nvSpPr>
        <p:spPr>
          <a:xfrm>
            <a:off x="1727518" y="2409391"/>
            <a:ext cx="8736964" cy="115055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1616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sz="20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sz="2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sz="2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sz="2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sz="2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sz="2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sz="2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sz="2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sz="2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pPr algn="ctr"/>
            <a:r>
              <a:rPr lang="ru-RU" b="1" dirty="0">
                <a:solidFill>
                  <a:srgbClr val="002060"/>
                </a:solidFill>
                <a:latin typeface="Raleway SemiBold" pitchFamily="2" charset="-52"/>
              </a:rPr>
              <a:t>Объектом</a:t>
            </a:r>
            <a:r>
              <a:rPr lang="ru-RU" dirty="0">
                <a:latin typeface="Raleway SemiBold" pitchFamily="2" charset="-52"/>
              </a:rPr>
              <a:t> анкетирования является профессиональное педагогическое сообщество системы СПО.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47076626-1C34-4DBE-8866-2D5E6EF9B5C5}"/>
              </a:ext>
            </a:extLst>
          </p:cNvPr>
          <p:cNvSpPr/>
          <p:nvPr/>
        </p:nvSpPr>
        <p:spPr>
          <a:xfrm rot="5400000">
            <a:off x="10003980" y="-919204"/>
            <a:ext cx="523218" cy="3064881"/>
          </a:xfrm>
          <a:prstGeom prst="rect">
            <a:avLst/>
          </a:prstGeom>
          <a:solidFill>
            <a:srgbClr val="3468A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/>
              <a:t>Октябрь-ноябрь</a:t>
            </a:r>
          </a:p>
        </p:txBody>
      </p:sp>
      <p:sp>
        <p:nvSpPr>
          <p:cNvPr id="15" name="Google Shape;604;p48">
            <a:extLst>
              <a:ext uri="{FF2B5EF4-FFF2-40B4-BE49-F238E27FC236}">
                <a16:creationId xmlns:a16="http://schemas.microsoft.com/office/drawing/2014/main" id="{7675A5D5-1081-4F97-9FCC-13BCB3A0E819}"/>
              </a:ext>
            </a:extLst>
          </p:cNvPr>
          <p:cNvSpPr txBox="1">
            <a:spLocks/>
          </p:cNvSpPr>
          <p:nvPr/>
        </p:nvSpPr>
        <p:spPr>
          <a:xfrm>
            <a:off x="1727518" y="4031009"/>
            <a:ext cx="8736964" cy="115055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1616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sz="20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sz="2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sz="2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sz="2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sz="2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sz="2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sz="2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sz="2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sz="2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pPr algn="ctr"/>
            <a:r>
              <a:rPr lang="ru-RU" b="1" dirty="0">
                <a:solidFill>
                  <a:srgbClr val="002060"/>
                </a:solidFill>
                <a:latin typeface="Raleway SemiBold" pitchFamily="2" charset="-52"/>
              </a:rPr>
              <a:t>Предметом </a:t>
            </a:r>
            <a:r>
              <a:rPr lang="ru-RU" b="1" dirty="0">
                <a:solidFill>
                  <a:schemeClr val="tx1"/>
                </a:solidFill>
                <a:latin typeface="Raleway SemiBold" pitchFamily="2" charset="-52"/>
              </a:rPr>
              <a:t>исследования являются механизмы внедрения примерных методических продуктов в ОП по профессии/специальности, реализуемых в ПОО.</a:t>
            </a:r>
          </a:p>
        </p:txBody>
      </p:sp>
      <p:sp>
        <p:nvSpPr>
          <p:cNvPr id="16" name="Google Shape;604;p48">
            <a:extLst>
              <a:ext uri="{FF2B5EF4-FFF2-40B4-BE49-F238E27FC236}">
                <a16:creationId xmlns:a16="http://schemas.microsoft.com/office/drawing/2014/main" id="{519FFE28-9283-458E-9A48-631EEAE9D02B}"/>
              </a:ext>
            </a:extLst>
          </p:cNvPr>
          <p:cNvSpPr txBox="1">
            <a:spLocks/>
          </p:cNvSpPr>
          <p:nvPr/>
        </p:nvSpPr>
        <p:spPr>
          <a:xfrm>
            <a:off x="9522" y="5629662"/>
            <a:ext cx="12020556" cy="726688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1616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sz="20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sz="2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sz="2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sz="2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sz="2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sz="2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sz="2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sz="2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sz="2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pPr algn="ctr"/>
            <a:r>
              <a:rPr lang="ru-RU" b="1" dirty="0">
                <a:solidFill>
                  <a:srgbClr val="002060"/>
                </a:solidFill>
                <a:latin typeface="Raleway SemiBold" pitchFamily="2" charset="-52"/>
              </a:rPr>
              <a:t>Целевая аудитория: региональные операторы, администрация ПОО, методисты, преподаватели</a:t>
            </a:r>
          </a:p>
        </p:txBody>
      </p:sp>
    </p:spTree>
    <p:extLst>
      <p:ext uri="{BB962C8B-B14F-4D97-AF65-F5344CB8AC3E}">
        <p14:creationId xmlns:p14="http://schemas.microsoft.com/office/powerpoint/2010/main" val="7060655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604;p48">
            <a:extLst>
              <a:ext uri="{FF2B5EF4-FFF2-40B4-BE49-F238E27FC236}">
                <a16:creationId xmlns:a16="http://schemas.microsoft.com/office/drawing/2014/main" id="{1191DA9E-2823-4855-AA0C-D2962AFF1A39}"/>
              </a:ext>
            </a:extLst>
          </p:cNvPr>
          <p:cNvSpPr txBox="1">
            <a:spLocks/>
          </p:cNvSpPr>
          <p:nvPr/>
        </p:nvSpPr>
        <p:spPr>
          <a:xfrm>
            <a:off x="161922" y="5782062"/>
            <a:ext cx="12020556" cy="726688"/>
          </a:xfrm>
          <a:prstGeom prst="rect">
            <a:avLst/>
          </a:prstGeom>
          <a:solidFill>
            <a:srgbClr val="4676B9"/>
          </a:solidFill>
          <a:ln w="9525" cap="flat" cmpd="sng">
            <a:solidFill>
              <a:srgbClr val="1616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sz="20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sz="2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sz="2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sz="2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sz="2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sz="2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sz="2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sz="2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sz="2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pPr algn="ctr"/>
            <a:endParaRPr lang="ru-RU" b="1" dirty="0">
              <a:solidFill>
                <a:srgbClr val="002060"/>
              </a:solidFill>
              <a:latin typeface="Raleway SemiBold" pitchFamily="2" charset="-52"/>
            </a:endParaRP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8853EFC7-7A01-4377-9DED-B6C668C0BBA1}"/>
              </a:ext>
            </a:extLst>
          </p:cNvPr>
          <p:cNvCxnSpPr/>
          <p:nvPr/>
        </p:nvCxnSpPr>
        <p:spPr>
          <a:xfrm>
            <a:off x="8733148" y="0"/>
            <a:ext cx="0" cy="685800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5D9A150-DC1A-4B2E-AADD-38310B701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41774-68EB-40AA-9834-D8643AB63BC7}" type="slidenum">
              <a:rPr lang="ru-RU" smtClean="0"/>
              <a:t>22</a:t>
            </a:fld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E32CFF-A971-4363-8226-44EEC05849EC}"/>
              </a:ext>
            </a:extLst>
          </p:cNvPr>
          <p:cNvSpPr txBox="1"/>
          <p:nvPr/>
        </p:nvSpPr>
        <p:spPr>
          <a:xfrm>
            <a:off x="393972" y="351626"/>
            <a:ext cx="8339177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2800" dirty="0">
                <a:latin typeface="Raleway SemiBold" pitchFamily="2" charset="-52"/>
              </a:rPr>
              <a:t>Анализ результатов внедрения 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47076626-1C34-4DBE-8866-2D5E6EF9B5C5}"/>
              </a:ext>
            </a:extLst>
          </p:cNvPr>
          <p:cNvSpPr/>
          <p:nvPr/>
        </p:nvSpPr>
        <p:spPr>
          <a:xfrm rot="5400000">
            <a:off x="10003980" y="-919204"/>
            <a:ext cx="523218" cy="3064881"/>
          </a:xfrm>
          <a:prstGeom prst="rect">
            <a:avLst/>
          </a:prstGeom>
          <a:solidFill>
            <a:srgbClr val="3468A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/>
              <a:t>Октябрь-ноябрь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Google Shape;604;p48">
                <a:extLst>
                  <a:ext uri="{FF2B5EF4-FFF2-40B4-BE49-F238E27FC236}">
                    <a16:creationId xmlns:a16="http://schemas.microsoft.com/office/drawing/2014/main" id="{519FFE28-9283-458E-9A48-631EEAE9D02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5722" y="5629662"/>
                <a:ext cx="12020556" cy="726688"/>
              </a:xfrm>
              <a:prstGeom prst="rect">
                <a:avLst/>
              </a:prstGeom>
              <a:solidFill>
                <a:schemeClr val="bg1"/>
              </a:solidFill>
              <a:ln w="9525" cap="flat" cmpd="sng">
                <a:solidFill>
                  <a:srgbClr val="16161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chivo"/>
                  <a:buNone/>
                  <a:defRPr sz="2000" b="0" i="0" u="none" strike="noStrike" cap="none">
                    <a:solidFill>
                      <a:schemeClr val="dk1"/>
                    </a:solidFill>
                    <a:latin typeface="Archivo"/>
                    <a:ea typeface="Archivo"/>
                    <a:cs typeface="Archivo"/>
                    <a:sym typeface="Archivo"/>
                  </a:defRPr>
                </a:lvl1pPr>
                <a:lvl2pPr marR="0" lvl="1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chivo"/>
                  <a:buNone/>
                  <a:defRPr sz="2400" b="0" i="0" u="none" strike="noStrike" cap="none">
                    <a:solidFill>
                      <a:schemeClr val="dk1"/>
                    </a:solidFill>
                    <a:latin typeface="Archivo"/>
                    <a:ea typeface="Archivo"/>
                    <a:cs typeface="Archivo"/>
                    <a:sym typeface="Archivo"/>
                  </a:defRPr>
                </a:lvl2pPr>
                <a:lvl3pPr marR="0" lvl="2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chivo"/>
                  <a:buNone/>
                  <a:defRPr sz="2400" b="0" i="0" u="none" strike="noStrike" cap="none">
                    <a:solidFill>
                      <a:schemeClr val="dk1"/>
                    </a:solidFill>
                    <a:latin typeface="Archivo"/>
                    <a:ea typeface="Archivo"/>
                    <a:cs typeface="Archivo"/>
                    <a:sym typeface="Archivo"/>
                  </a:defRPr>
                </a:lvl3pPr>
                <a:lvl4pPr marR="0" lvl="3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chivo"/>
                  <a:buNone/>
                  <a:defRPr sz="2400" b="0" i="0" u="none" strike="noStrike" cap="none">
                    <a:solidFill>
                      <a:schemeClr val="dk1"/>
                    </a:solidFill>
                    <a:latin typeface="Archivo"/>
                    <a:ea typeface="Archivo"/>
                    <a:cs typeface="Archivo"/>
                    <a:sym typeface="Archivo"/>
                  </a:defRPr>
                </a:lvl4pPr>
                <a:lvl5pPr marR="0" lvl="4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chivo"/>
                  <a:buNone/>
                  <a:defRPr sz="2400" b="0" i="0" u="none" strike="noStrike" cap="none">
                    <a:solidFill>
                      <a:schemeClr val="dk1"/>
                    </a:solidFill>
                    <a:latin typeface="Archivo"/>
                    <a:ea typeface="Archivo"/>
                    <a:cs typeface="Archivo"/>
                    <a:sym typeface="Archivo"/>
                  </a:defRPr>
                </a:lvl5pPr>
                <a:lvl6pPr marR="0" lvl="5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chivo"/>
                  <a:buNone/>
                  <a:defRPr sz="2400" b="0" i="0" u="none" strike="noStrike" cap="none">
                    <a:solidFill>
                      <a:schemeClr val="dk1"/>
                    </a:solidFill>
                    <a:latin typeface="Archivo"/>
                    <a:ea typeface="Archivo"/>
                    <a:cs typeface="Archivo"/>
                    <a:sym typeface="Archivo"/>
                  </a:defRPr>
                </a:lvl6pPr>
                <a:lvl7pPr marR="0" lvl="6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chivo"/>
                  <a:buNone/>
                  <a:defRPr sz="2400" b="0" i="0" u="none" strike="noStrike" cap="none">
                    <a:solidFill>
                      <a:schemeClr val="dk1"/>
                    </a:solidFill>
                    <a:latin typeface="Archivo"/>
                    <a:ea typeface="Archivo"/>
                    <a:cs typeface="Archivo"/>
                    <a:sym typeface="Archivo"/>
                  </a:defRPr>
                </a:lvl7pPr>
                <a:lvl8pPr marR="0" lvl="7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chivo"/>
                  <a:buNone/>
                  <a:defRPr sz="2400" b="0" i="0" u="none" strike="noStrike" cap="none">
                    <a:solidFill>
                      <a:schemeClr val="dk1"/>
                    </a:solidFill>
                    <a:latin typeface="Archivo"/>
                    <a:ea typeface="Archivo"/>
                    <a:cs typeface="Archivo"/>
                    <a:sym typeface="Archivo"/>
                  </a:defRPr>
                </a:lvl8pPr>
                <a:lvl9pPr marR="0" lvl="8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chivo"/>
                  <a:buNone/>
                  <a:defRPr sz="2400" b="0" i="0" u="none" strike="noStrike" cap="none">
                    <a:solidFill>
                      <a:schemeClr val="dk1"/>
                    </a:solidFill>
                    <a:latin typeface="Archivo"/>
                    <a:ea typeface="Archivo"/>
                    <a:cs typeface="Archivo"/>
                    <a:sym typeface="Archivo"/>
                  </a:defRPr>
                </a:lvl9pPr>
              </a:lstStyle>
              <a:p>
                <a:pPr indent="536575"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80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эффект</m:t>
                          </m:r>
                        </m:sub>
                      </m:sSub>
                      <m:r>
                        <a:rPr lang="ru-RU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8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limLoc m:val="undOvr"/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  <m: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5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ru-RU" sz="18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𝐾</m:t>
                                      </m:r>
                                      <m:r>
                                        <a:rPr lang="ru-RU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e>
                                    <m:sub>
                                      <m:r>
                                        <a:rPr lang="ru-RU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1,</m:t>
                                      </m:r>
                                      <m:r>
                                        <a:rPr lang="ru-RU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d>
                        </m:num>
                        <m:den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ru-RU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r>
                        <a:rPr lang="ru-RU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ru-RU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1+ </m:t>
                      </m:r>
                      <m:f>
                        <m:fPr>
                          <m:ctrlPr>
                            <a:rPr lang="ru-RU" sz="18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limLoc m:val="undOvr"/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  <m: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=2</m:t>
                                  </m:r>
                                </m:sub>
                                <m:sup>
                                  <m: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11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ru-RU" sz="18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𝐾</m:t>
                                      </m:r>
                                      <m:r>
                                        <a:rPr lang="ru-RU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e>
                                    <m:sub>
                                      <m:r>
                                        <a:rPr lang="ru-RU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2,</m:t>
                                      </m:r>
                                      <m:r>
                                        <a:rPr lang="ru-RU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d>
                        </m:num>
                        <m:den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11</m:t>
                          </m:r>
                        </m:den>
                      </m:f>
                      <m:r>
                        <a:rPr lang="ru-RU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r>
                        <a:rPr lang="ru-RU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ru-RU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2+ </m:t>
                      </m:r>
                      <m:f>
                        <m:fPr>
                          <m:ctrlPr>
                            <a:rPr lang="ru-RU" sz="18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limLoc m:val="undOvr"/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  <m: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=3</m:t>
                                  </m:r>
                                </m:sub>
                                <m:sup>
                                  <m: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ru-RU" sz="18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𝐾</m:t>
                                      </m:r>
                                      <m:r>
                                        <a:rPr lang="ru-RU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e>
                                    <m:sub>
                                      <m:r>
                                        <a:rPr lang="ru-RU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3,</m:t>
                                      </m:r>
                                      <m:r>
                                        <a:rPr lang="ru-RU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d>
                        </m:num>
                        <m:den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r>
                        <a:rPr lang="ru-RU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r>
                        <a:rPr lang="ru-RU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ru-RU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3</m:t>
                      </m:r>
                    </m:oMath>
                  </m:oMathPara>
                </a14:m>
                <a:endParaRPr lang="ru-RU" b="1" dirty="0">
                  <a:solidFill>
                    <a:srgbClr val="002060"/>
                  </a:solidFill>
                  <a:latin typeface="Raleway SemiBold" pitchFamily="2" charset="-52"/>
                </a:endParaRPr>
              </a:p>
            </p:txBody>
          </p:sp>
        </mc:Choice>
        <mc:Fallback xmlns="">
          <p:sp>
            <p:nvSpPr>
              <p:cNvPr id="16" name="Google Shape;604;p48">
                <a:extLst>
                  <a:ext uri="{FF2B5EF4-FFF2-40B4-BE49-F238E27FC236}">
                    <a16:creationId xmlns:a16="http://schemas.microsoft.com/office/drawing/2014/main" id="{519FFE28-9283-458E-9A48-631EEAE9D0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22" y="5629662"/>
                <a:ext cx="12020556" cy="72668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9525" cap="flat" cmpd="sng">
                <a:solidFill>
                  <a:srgbClr val="16161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30B3C04-BB2B-4BBE-8B49-6E6D2AA90C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217" t="30463" r="32808" b="41551"/>
          <a:stretch/>
        </p:blipFill>
        <p:spPr>
          <a:xfrm>
            <a:off x="-91379" y="1639404"/>
            <a:ext cx="6307617" cy="336154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75EB6C8-8F0E-47B9-AF30-C79EC0A3ABAD}"/>
              </a:ext>
            </a:extLst>
          </p:cNvPr>
          <p:cNvSpPr txBox="1"/>
          <p:nvPr/>
        </p:nvSpPr>
        <p:spPr>
          <a:xfrm>
            <a:off x="6625206" y="1193917"/>
            <a:ext cx="5114427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По результатам онлайн-анкетирования, для каждой ПОО, включая ФПП, формируются коэффициент эффективности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Таблица 9">
                <a:extLst>
                  <a:ext uri="{FF2B5EF4-FFF2-40B4-BE49-F238E27FC236}">
                    <a16:creationId xmlns:a16="http://schemas.microsoft.com/office/drawing/2014/main" id="{7469EC18-6F95-4738-8AD5-3651592A94B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92767397"/>
                  </p:ext>
                </p:extLst>
              </p:nvPr>
            </p:nvGraphicFramePr>
            <p:xfrm>
              <a:off x="6182363" y="2222925"/>
              <a:ext cx="5847715" cy="304454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57300">
                      <a:extLst>
                        <a:ext uri="{9D8B030D-6E8A-4147-A177-3AD203B41FA5}">
                          <a16:colId xmlns:a16="http://schemas.microsoft.com/office/drawing/2014/main" val="768529545"/>
                        </a:ext>
                      </a:extLst>
                    </a:gridCol>
                    <a:gridCol w="1259840">
                      <a:extLst>
                        <a:ext uri="{9D8B030D-6E8A-4147-A177-3AD203B41FA5}">
                          <a16:colId xmlns:a16="http://schemas.microsoft.com/office/drawing/2014/main" val="3379124544"/>
                        </a:ext>
                      </a:extLst>
                    </a:gridCol>
                    <a:gridCol w="3330575">
                      <a:extLst>
                        <a:ext uri="{9D8B030D-6E8A-4147-A177-3AD203B41FA5}">
                          <a16:colId xmlns:a16="http://schemas.microsoft.com/office/drawing/2014/main" val="2848977092"/>
                        </a:ext>
                      </a:extLst>
                    </a:gridCol>
                  </a:tblGrid>
                  <a:tr h="551978">
                    <a:tc>
                      <a:txBody>
                        <a:bodyPr/>
                        <a:lstStyle/>
                        <a:p>
                          <a:pPr marL="63500" indent="20638" algn="ctr"/>
                          <a:r>
                            <a:rPr lang="ru-RU" sz="1400" dirty="0" err="1">
                              <a:effectLst/>
                            </a:rPr>
                            <a:t>К</a:t>
                          </a:r>
                          <a:r>
                            <a:rPr lang="ru-RU" sz="1400" baseline="-25000" dirty="0" err="1">
                              <a:effectLst/>
                            </a:rPr>
                            <a:t>эффект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63500" indent="20638" algn="ctr"/>
                          <a:r>
                            <a:rPr lang="ru-RU" sz="1400" dirty="0" err="1">
                              <a:effectLst/>
                            </a:rPr>
                            <a:t>Характерис</a:t>
                          </a:r>
                          <a:r>
                            <a:rPr lang="ru-RU" sz="1400" dirty="0">
                              <a:effectLst/>
                            </a:rPr>
                            <a:t> тика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63500" indent="20638" algn="ctr"/>
                          <a:r>
                            <a:rPr lang="ru-RU" sz="1400" dirty="0">
                              <a:effectLst/>
                            </a:rPr>
                            <a:t>Выводы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306227653"/>
                      </a:ext>
                    </a:extLst>
                  </a:tr>
                  <a:tr h="958678">
                    <a:tc>
                      <a:txBody>
                        <a:bodyPr/>
                        <a:lstStyle/>
                        <a:p>
                          <a:pPr marL="63500" indent="20638"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1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ru-RU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эффект</m:t>
                                    </m:r>
                                  </m:sub>
                                </m:sSub>
                                <m:r>
                                  <a:rPr lang="en-US" sz="1100">
                                    <a:effectLst/>
                                    <a:latin typeface="Cambria Math" panose="02040503050406030204" pitchFamily="18" charset="0"/>
                                  </a:rPr>
                                  <m:t>&gt;3</m:t>
                                </m:r>
                              </m:oMath>
                            </m:oMathPara>
                          </a14:m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63500" indent="20638" algn="ctr"/>
                          <a:r>
                            <a:rPr lang="ru-RU" sz="1100" b="1" dirty="0">
                              <a:effectLst/>
                            </a:rPr>
                            <a:t>высокоэффективные</a:t>
                          </a:r>
                          <a:endParaRPr lang="ru-RU" sz="12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63500" indent="20638" algn="just"/>
                          <a:r>
                            <a:rPr lang="ru-RU" sz="1100" dirty="0">
                              <a:effectLst/>
                            </a:rPr>
                            <a:t>Коллектив ПОО освоил Методики преподавания ОД, перестроил учебный процесс в направлении интенсификации и внедрения профессионально-ориентированного содержания и прикладных модулей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996369663"/>
                      </a:ext>
                    </a:extLst>
                  </a:tr>
                  <a:tr h="766943">
                    <a:tc>
                      <a:txBody>
                        <a:bodyPr/>
                        <a:lstStyle/>
                        <a:p>
                          <a:pPr marL="63500" indent="20638"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10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100">
                                    <a:effectLst/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sSub>
                                  <m:sSubPr>
                                    <m:ctrlPr>
                                      <a:rPr lang="ru-RU" sz="11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ru-RU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эффект</m:t>
                                    </m:r>
                                  </m:sub>
                                </m:sSub>
                                <m:r>
                                  <a:rPr lang="en-US" sz="1100">
                                    <a:effectLst/>
                                    <a:latin typeface="Cambria Math" panose="02040503050406030204" pitchFamily="18" charset="0"/>
                                  </a:rPr>
                                  <m:t>&lt;3</m:t>
                                </m:r>
                              </m:oMath>
                            </m:oMathPara>
                          </a14:m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63500" indent="-63500" algn="ctr"/>
                          <a:r>
                            <a:rPr lang="ru-RU" sz="1100" b="1" dirty="0">
                              <a:effectLst/>
                            </a:rPr>
                            <a:t>эффективность средняя</a:t>
                          </a:r>
                          <a:endParaRPr lang="ru-RU" sz="12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63500" indent="20638" algn="just"/>
                          <a:r>
                            <a:rPr lang="ru-RU" sz="1100" dirty="0">
                              <a:effectLst/>
                            </a:rPr>
                            <a:t>В целом подходы, изложенные в методических материалах ЦМС СПО, освоены, но требуются доработки по отдельным направлениям организационно-методической деятельности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707228148"/>
                      </a:ext>
                    </a:extLst>
                  </a:tr>
                  <a:tr h="766943">
                    <a:tc>
                      <a:txBody>
                        <a:bodyPr/>
                        <a:lstStyle/>
                        <a:p>
                          <a:pPr marL="63500" indent="20638"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1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эффект</m:t>
                                    </m:r>
                                  </m:sub>
                                </m:sSub>
                                <m:r>
                                  <a:rPr lang="en-US" sz="1100">
                                    <a:effectLst/>
                                    <a:latin typeface="Cambria Math" panose="02040503050406030204" pitchFamily="18" charset="0"/>
                                  </a:rPr>
                                  <m:t>&lt;2</m:t>
                                </m:r>
                              </m:oMath>
                            </m:oMathPara>
                          </a14:m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63500" indent="20638" algn="ctr"/>
                          <a:r>
                            <a:rPr lang="ru-RU" sz="1100" b="1" dirty="0">
                              <a:effectLst/>
                            </a:rPr>
                            <a:t>Низкая эффективность</a:t>
                          </a:r>
                          <a:endParaRPr lang="ru-RU" sz="12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63500" indent="20638" algn="just"/>
                          <a:r>
                            <a:rPr lang="ru-RU" sz="1100" dirty="0">
                              <a:effectLst/>
                            </a:rPr>
                            <a:t>Методики преподавания ОД не освоены, преподаватели нуждаются в методической поддержке, требуются управленческие решения для улучшения ситуации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98707090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Таблица 9">
                <a:extLst>
                  <a:ext uri="{FF2B5EF4-FFF2-40B4-BE49-F238E27FC236}">
                    <a16:creationId xmlns:a16="http://schemas.microsoft.com/office/drawing/2014/main" id="{7469EC18-6F95-4738-8AD5-3651592A94B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92767397"/>
                  </p:ext>
                </p:extLst>
              </p:nvPr>
            </p:nvGraphicFramePr>
            <p:xfrm>
              <a:off x="6182363" y="2222925"/>
              <a:ext cx="5847715" cy="304454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57300">
                      <a:extLst>
                        <a:ext uri="{9D8B030D-6E8A-4147-A177-3AD203B41FA5}">
                          <a16:colId xmlns:a16="http://schemas.microsoft.com/office/drawing/2014/main" val="768529545"/>
                        </a:ext>
                      </a:extLst>
                    </a:gridCol>
                    <a:gridCol w="1259840">
                      <a:extLst>
                        <a:ext uri="{9D8B030D-6E8A-4147-A177-3AD203B41FA5}">
                          <a16:colId xmlns:a16="http://schemas.microsoft.com/office/drawing/2014/main" val="3379124544"/>
                        </a:ext>
                      </a:extLst>
                    </a:gridCol>
                    <a:gridCol w="3330575">
                      <a:extLst>
                        <a:ext uri="{9D8B030D-6E8A-4147-A177-3AD203B41FA5}">
                          <a16:colId xmlns:a16="http://schemas.microsoft.com/office/drawing/2014/main" val="2848977092"/>
                        </a:ext>
                      </a:extLst>
                    </a:gridCol>
                  </a:tblGrid>
                  <a:tr h="551978">
                    <a:tc>
                      <a:txBody>
                        <a:bodyPr/>
                        <a:lstStyle/>
                        <a:p>
                          <a:pPr marL="63500" indent="20638" algn="ctr"/>
                          <a:r>
                            <a:rPr lang="ru-RU" sz="1400" dirty="0" err="1">
                              <a:effectLst/>
                            </a:rPr>
                            <a:t>К</a:t>
                          </a:r>
                          <a:r>
                            <a:rPr lang="ru-RU" sz="1400" baseline="-25000" dirty="0" err="1">
                              <a:effectLst/>
                            </a:rPr>
                            <a:t>эффект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63500" indent="20638" algn="ctr"/>
                          <a:r>
                            <a:rPr lang="ru-RU" sz="1400" dirty="0" err="1">
                              <a:effectLst/>
                            </a:rPr>
                            <a:t>Характерис</a:t>
                          </a:r>
                          <a:r>
                            <a:rPr lang="ru-RU" sz="1400" dirty="0">
                              <a:effectLst/>
                            </a:rPr>
                            <a:t> тика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63500" indent="20638" algn="ctr"/>
                          <a:r>
                            <a:rPr lang="ru-RU" sz="1400" dirty="0">
                              <a:effectLst/>
                            </a:rPr>
                            <a:t>Выводы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306227653"/>
                      </a:ext>
                    </a:extLst>
                  </a:tr>
                  <a:tr h="958678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485" t="-58228" r="-367961" b="-1607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63500" indent="20638" algn="ctr"/>
                          <a:r>
                            <a:rPr lang="ru-RU" sz="1100" b="1" dirty="0">
                              <a:effectLst/>
                            </a:rPr>
                            <a:t>высокоэффективные</a:t>
                          </a:r>
                          <a:endParaRPr lang="ru-RU" sz="12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63500" indent="20638" algn="just"/>
                          <a:r>
                            <a:rPr lang="ru-RU" sz="1100" dirty="0">
                              <a:effectLst/>
                            </a:rPr>
                            <a:t>Коллектив ПОО освоил Методики преподавания ОД, перестроил учебный процесс в направлении интенсификации и внедрения профессионально-ориентированного содержания и прикладных модулей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996369663"/>
                      </a:ext>
                    </a:extLst>
                  </a:tr>
                  <a:tr h="766943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485" t="-198413" r="-367961" b="-1015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63500" indent="-63500" algn="ctr"/>
                          <a:r>
                            <a:rPr lang="ru-RU" sz="1100" b="1" dirty="0">
                              <a:effectLst/>
                            </a:rPr>
                            <a:t>эффективность средняя</a:t>
                          </a:r>
                          <a:endParaRPr lang="ru-RU" sz="12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63500" indent="20638" algn="just"/>
                          <a:r>
                            <a:rPr lang="ru-RU" sz="1100" dirty="0">
                              <a:effectLst/>
                            </a:rPr>
                            <a:t>В целом подходы, изложенные в методических материалах ЦМС СПО, освоены, но требуются доработки по отдельным направлениям организационно-методической деятельности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707228148"/>
                      </a:ext>
                    </a:extLst>
                  </a:tr>
                  <a:tr h="766943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485" t="-298413" r="-367961" b="-15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63500" indent="20638" algn="ctr"/>
                          <a:r>
                            <a:rPr lang="ru-RU" sz="1100" b="1" dirty="0">
                              <a:effectLst/>
                            </a:rPr>
                            <a:t>Низкая эффективность</a:t>
                          </a:r>
                          <a:endParaRPr lang="ru-RU" sz="12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63500" indent="20638" algn="just"/>
                          <a:r>
                            <a:rPr lang="ru-RU" sz="1100" dirty="0">
                              <a:effectLst/>
                            </a:rPr>
                            <a:t>Методики преподавания ОД не освоены, преподаватели нуждаются в методической поддержке, требуются управленческие решения для улучшения ситуации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98707090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1505676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8853EFC7-7A01-4377-9DED-B6C668C0BBA1}"/>
              </a:ext>
            </a:extLst>
          </p:cNvPr>
          <p:cNvCxnSpPr/>
          <p:nvPr/>
        </p:nvCxnSpPr>
        <p:spPr>
          <a:xfrm>
            <a:off x="8733148" y="0"/>
            <a:ext cx="0" cy="685800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F8FAA031-B83E-4754-A814-769B5AFB42F0}"/>
              </a:ext>
            </a:extLst>
          </p:cNvPr>
          <p:cNvSpPr txBox="1"/>
          <p:nvPr/>
        </p:nvSpPr>
        <p:spPr>
          <a:xfrm>
            <a:off x="0" y="995639"/>
            <a:ext cx="12192000" cy="461665"/>
          </a:xfrm>
          <a:prstGeom prst="rect">
            <a:avLst/>
          </a:prstGeom>
          <a:solidFill>
            <a:srgbClr val="4676B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2400" dirty="0">
                <a:solidFill>
                  <a:schemeClr val="bg1"/>
                </a:solidFill>
                <a:latin typeface="Raleway SemiBold" pitchFamily="2" charset="-52"/>
              </a:rPr>
              <a:t>Сдача отчетов – до 10 ноября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5D9A150-DC1A-4B2E-AADD-38310B701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41774-68EB-40AA-9834-D8643AB63BC7}" type="slidenum">
              <a:rPr lang="ru-RU" smtClean="0"/>
              <a:t>23</a:t>
            </a:fld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E32CFF-A971-4363-8226-44EEC05849EC}"/>
              </a:ext>
            </a:extLst>
          </p:cNvPr>
          <p:cNvSpPr txBox="1"/>
          <p:nvPr/>
        </p:nvSpPr>
        <p:spPr>
          <a:xfrm>
            <a:off x="393972" y="351626"/>
            <a:ext cx="8339177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2800" dirty="0">
                <a:latin typeface="Raleway SemiBold" pitchFamily="2" charset="-52"/>
              </a:rPr>
              <a:t>Анализ результатов внедрения 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47076626-1C34-4DBE-8866-2D5E6EF9B5C5}"/>
              </a:ext>
            </a:extLst>
          </p:cNvPr>
          <p:cNvSpPr/>
          <p:nvPr/>
        </p:nvSpPr>
        <p:spPr>
          <a:xfrm rot="5400000">
            <a:off x="10003980" y="-919204"/>
            <a:ext cx="523218" cy="3064881"/>
          </a:xfrm>
          <a:prstGeom prst="rect">
            <a:avLst/>
          </a:prstGeom>
          <a:solidFill>
            <a:srgbClr val="3468A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/>
              <a:t>Октябрь-ноябрь</a:t>
            </a: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0D8BD21D-6856-45B7-AE46-8EA1E4014B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99810078"/>
              </p:ext>
            </p:extLst>
          </p:nvPr>
        </p:nvGraphicFramePr>
        <p:xfrm>
          <a:off x="393972" y="1895775"/>
          <a:ext cx="9760931" cy="35501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09595D54-B486-4414-9EE3-EECE6B30AB33}"/>
              </a:ext>
            </a:extLst>
          </p:cNvPr>
          <p:cNvSpPr txBox="1"/>
          <p:nvPr/>
        </p:nvSpPr>
        <p:spPr>
          <a:xfrm>
            <a:off x="0" y="5773892"/>
            <a:ext cx="12192000" cy="461665"/>
          </a:xfrm>
          <a:prstGeom prst="rect">
            <a:avLst/>
          </a:prstGeom>
          <a:solidFill>
            <a:srgbClr val="4676B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2400" dirty="0">
                <a:solidFill>
                  <a:schemeClr val="bg1"/>
                </a:solidFill>
                <a:latin typeface="Raleway SemiBold" pitchFamily="2" charset="-52"/>
              </a:rPr>
              <a:t>Подписанные отчеты отправляются региональным операторам</a:t>
            </a:r>
          </a:p>
        </p:txBody>
      </p:sp>
    </p:spTree>
    <p:extLst>
      <p:ext uri="{BB962C8B-B14F-4D97-AF65-F5344CB8AC3E}">
        <p14:creationId xmlns:p14="http://schemas.microsoft.com/office/powerpoint/2010/main" val="29058338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06393B1-1CF6-30A2-8508-C66000162C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4" y="0"/>
            <a:ext cx="12192000" cy="6865097"/>
          </a:xfrm>
          <a:prstGeom prst="rect">
            <a:avLst/>
          </a:prstGeom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B845581-23DA-C5C1-3C16-3692E424CB53}"/>
              </a:ext>
            </a:extLst>
          </p:cNvPr>
          <p:cNvSpPr txBox="1">
            <a:spLocks/>
          </p:cNvSpPr>
          <p:nvPr/>
        </p:nvSpPr>
        <p:spPr>
          <a:xfrm>
            <a:off x="2349668" y="261903"/>
            <a:ext cx="9639989" cy="70788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b="1" dirty="0">
                <a:solidFill>
                  <a:schemeClr val="bg1"/>
                </a:solidFill>
                <a:latin typeface="Montserrat Bold" panose="00000800000000000000" pitchFamily="2" charset="-52"/>
              </a:rPr>
              <a:t>Спасибо за внимание!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ED68914-1D4D-29C1-1CBE-1578504CDA3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09" y="2907751"/>
            <a:ext cx="1156283" cy="112020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642338E-F1DF-B9C2-0D43-B398761CD95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68" y="4998282"/>
            <a:ext cx="1330962" cy="136468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6721F08-1479-DD77-A181-72AFFD0E9F96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29" y="115738"/>
            <a:ext cx="2102439" cy="161775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383BDD7-A37D-4DAC-B8A2-285A54A7D95C}"/>
              </a:ext>
            </a:extLst>
          </p:cNvPr>
          <p:cNvSpPr txBox="1"/>
          <p:nvPr/>
        </p:nvSpPr>
        <p:spPr>
          <a:xfrm>
            <a:off x="1177847" y="5368072"/>
            <a:ext cx="470784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i="0" dirty="0">
                <a:solidFill>
                  <a:schemeClr val="bg1"/>
                </a:solidFill>
                <a:effectLst/>
                <a:latin typeface="Montserrat" panose="00000500000000000000" pitchFamily="2" charset="-52"/>
              </a:rPr>
              <a:t>+</a:t>
            </a:r>
            <a:r>
              <a:rPr lang="ru-RU" sz="2000" b="1" dirty="0">
                <a:solidFill>
                  <a:schemeClr val="bg1"/>
                </a:solidFill>
                <a:latin typeface="Montserrat" panose="00000500000000000000" pitchFamily="2" charset="-52"/>
              </a:rPr>
              <a:t>7 (495) 899-05-51 </a:t>
            </a:r>
          </a:p>
          <a:p>
            <a:pPr algn="ctr"/>
            <a:r>
              <a:rPr lang="ru-RU" sz="2000" b="1" i="0" dirty="0">
                <a:solidFill>
                  <a:schemeClr val="bg1"/>
                </a:solidFill>
                <a:effectLst/>
                <a:latin typeface="Montserrat" panose="00000500000000000000" pitchFamily="2" charset="-52"/>
              </a:rPr>
              <a:t>(добавочный 800)</a:t>
            </a:r>
            <a:endParaRPr lang="ru-RU" sz="2000" b="1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DA947B-EE96-436A-8EC2-E46212735277}"/>
              </a:ext>
            </a:extLst>
          </p:cNvPr>
          <p:cNvSpPr txBox="1"/>
          <p:nvPr/>
        </p:nvSpPr>
        <p:spPr>
          <a:xfrm>
            <a:off x="2653314" y="6337192"/>
            <a:ext cx="43574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Montserrat" panose="00000500000000000000" pitchFamily="2" charset="-52"/>
                <a:cs typeface="Segoe UI" panose="020B0502040204020203" pitchFamily="34" charset="0"/>
              </a:rPr>
              <a:t>Электронная почта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D08140-6A2E-461F-AEC9-1DA856031134}"/>
              </a:ext>
            </a:extLst>
          </p:cNvPr>
          <p:cNvSpPr txBox="1"/>
          <p:nvPr/>
        </p:nvSpPr>
        <p:spPr>
          <a:xfrm>
            <a:off x="6096000" y="6244859"/>
            <a:ext cx="426874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0" dirty="0">
                <a:solidFill>
                  <a:schemeClr val="bg1"/>
                </a:solidFill>
                <a:effectLst/>
                <a:latin typeface="Montserrat" panose="00000500000000000000" pitchFamily="2" charset="-52"/>
              </a:rPr>
              <a:t>info@gosspo.ru</a:t>
            </a:r>
            <a:endParaRPr lang="ru-RU" sz="2800" b="1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CA931AC-3D6C-4241-B14C-79EEC13F2051}"/>
              </a:ext>
            </a:extLst>
          </p:cNvPr>
          <p:cNvSpPr txBox="1"/>
          <p:nvPr/>
        </p:nvSpPr>
        <p:spPr>
          <a:xfrm>
            <a:off x="7875760" y="5368017"/>
            <a:ext cx="470784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i="0" dirty="0">
                <a:solidFill>
                  <a:schemeClr val="bg1"/>
                </a:solidFill>
                <a:effectLst/>
                <a:latin typeface="Montserrat" panose="00000500000000000000" pitchFamily="2" charset="-52"/>
              </a:rPr>
              <a:t>+7</a:t>
            </a:r>
            <a:r>
              <a:rPr lang="ru-RU" sz="2000" b="1" dirty="0">
                <a:solidFill>
                  <a:schemeClr val="bg1"/>
                </a:solidFill>
                <a:latin typeface="Montserrat" panose="00000500000000000000" pitchFamily="2" charset="-52"/>
              </a:rPr>
              <a:t> (495) 899-05-52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</a:p>
          <a:p>
            <a:pPr algn="ctr"/>
            <a:r>
              <a:rPr lang="ru-RU" sz="2000" b="1" i="0" dirty="0">
                <a:solidFill>
                  <a:schemeClr val="bg1"/>
                </a:solidFill>
                <a:effectLst/>
                <a:latin typeface="Montserrat" panose="00000500000000000000" pitchFamily="2" charset="-52"/>
              </a:rPr>
              <a:t>(добавочный 9)</a:t>
            </a:r>
            <a:endParaRPr lang="ru-RU" sz="2000" b="1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8DC3EA6-3C5A-4CC4-A188-D63E040802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560" y="1544459"/>
            <a:ext cx="1238243" cy="1238243"/>
          </a:xfrm>
          <a:prstGeom prst="rect">
            <a:avLst/>
          </a:prstGeom>
        </p:spPr>
      </p:pic>
      <p:sp>
        <p:nvSpPr>
          <p:cNvPr id="13" name="Google Shape;287;p36">
            <a:extLst>
              <a:ext uri="{FF2B5EF4-FFF2-40B4-BE49-F238E27FC236}">
                <a16:creationId xmlns:a16="http://schemas.microsoft.com/office/drawing/2014/main" id="{340BD13B-9531-46E5-B888-28D427A69582}"/>
              </a:ext>
            </a:extLst>
          </p:cNvPr>
          <p:cNvSpPr txBox="1">
            <a:spLocks/>
          </p:cNvSpPr>
          <p:nvPr/>
        </p:nvSpPr>
        <p:spPr>
          <a:xfrm rot="21599454">
            <a:off x="3070011" y="2946242"/>
            <a:ext cx="1414216" cy="430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ctr"/>
            <a:r>
              <a:rPr lang="ru-RU" sz="1800" dirty="0">
                <a:solidFill>
                  <a:schemeClr val="bg1"/>
                </a:solidFill>
                <a:latin typeface="Raleway Medium" pitchFamily="2" charset="-52"/>
              </a:rPr>
              <a:t>Группа ВК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6349790-90DA-41AD-BCAD-2ADA9FD7F2D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1" t="7977" r="7701" b="7977"/>
          <a:stretch/>
        </p:blipFill>
        <p:spPr>
          <a:xfrm>
            <a:off x="9578447" y="1522077"/>
            <a:ext cx="1238243" cy="122755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Google Shape;287;p36">
            <a:extLst>
              <a:ext uri="{FF2B5EF4-FFF2-40B4-BE49-F238E27FC236}">
                <a16:creationId xmlns:a16="http://schemas.microsoft.com/office/drawing/2014/main" id="{064C3183-1E7F-4340-B9DC-8EB01C827744}"/>
              </a:ext>
            </a:extLst>
          </p:cNvPr>
          <p:cNvSpPr txBox="1">
            <a:spLocks/>
          </p:cNvSpPr>
          <p:nvPr/>
        </p:nvSpPr>
        <p:spPr>
          <a:xfrm rot="21599454">
            <a:off x="9361594" y="2890529"/>
            <a:ext cx="1610519" cy="430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ru-RU"/>
            </a:defPPr>
            <a:lvl1pPr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2400" b="0" i="0" u="none" strike="noStrike" cap="none">
                <a:solidFill>
                  <a:schemeClr val="bg1"/>
                </a:solidFill>
                <a:latin typeface="Raleway Medium" pitchFamily="2" charset="-52"/>
                <a:ea typeface="Roboto"/>
                <a:cs typeface="Roboto"/>
              </a:defRPr>
            </a:lvl1pPr>
            <a:lvl2pPr marL="914400" marR="0" lvl="1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</a:defRPr>
            </a:lvl2pPr>
            <a:lvl3pPr marL="1371600" marR="0" lvl="2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</a:defRPr>
            </a:lvl3pPr>
            <a:lvl4pPr marL="1828800" marR="0" lvl="3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</a:defRPr>
            </a:lvl4pPr>
            <a:lvl5pPr marL="2286000" marR="0" lvl="4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</a:defRPr>
            </a:lvl5pPr>
            <a:lvl6pPr marL="2743200" marR="0" lvl="5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</a:defRPr>
            </a:lvl6pPr>
            <a:lvl7pPr marL="3200400" marR="0" lvl="6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</a:defRPr>
            </a:lvl7pPr>
            <a:lvl8pPr marL="3657600" marR="0" lvl="7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</a:defRPr>
            </a:lvl8pPr>
            <a:lvl9pPr marL="4114800" marR="0" lvl="8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</a:defRPr>
            </a:lvl9pPr>
          </a:lstStyle>
          <a:p>
            <a:r>
              <a:rPr lang="ru-RU" sz="1800" dirty="0"/>
              <a:t>Сайт ИРПО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76A01E5-B95D-4FEC-90FC-84FF121626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789" y="1552444"/>
            <a:ext cx="1246770" cy="1246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Google Shape;287;p36">
            <a:extLst>
              <a:ext uri="{FF2B5EF4-FFF2-40B4-BE49-F238E27FC236}">
                <a16:creationId xmlns:a16="http://schemas.microsoft.com/office/drawing/2014/main" id="{E864D23D-E4D0-45C6-AF17-BF10A4A46553}"/>
              </a:ext>
            </a:extLst>
          </p:cNvPr>
          <p:cNvSpPr txBox="1">
            <a:spLocks/>
          </p:cNvSpPr>
          <p:nvPr/>
        </p:nvSpPr>
        <p:spPr>
          <a:xfrm rot="21599454">
            <a:off x="5618925" y="2833086"/>
            <a:ext cx="2448694" cy="562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ctr"/>
            <a:r>
              <a:rPr lang="ru-RU" dirty="0">
                <a:solidFill>
                  <a:schemeClr val="bg1"/>
                </a:solidFill>
                <a:latin typeface="Raleway Medium" pitchFamily="2" charset="-52"/>
              </a:rPr>
              <a:t>ТГ-канал (</a:t>
            </a:r>
            <a:r>
              <a:rPr lang="ru-RU" dirty="0" err="1">
                <a:solidFill>
                  <a:schemeClr val="bg1"/>
                </a:solidFill>
                <a:latin typeface="Raleway Medium" pitchFamily="2" charset="-52"/>
              </a:rPr>
              <a:t>методнедели</a:t>
            </a:r>
            <a:r>
              <a:rPr lang="ru-RU" dirty="0">
                <a:solidFill>
                  <a:schemeClr val="bg1"/>
                </a:solidFill>
                <a:latin typeface="Raleway Medium" pitchFamily="2" charset="-52"/>
              </a:rPr>
              <a:t>)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7A036D1-4A0C-4003-B1EF-0EF8497DB05A}"/>
              </a:ext>
            </a:extLst>
          </p:cNvPr>
          <p:cNvSpPr txBox="1"/>
          <p:nvPr/>
        </p:nvSpPr>
        <p:spPr>
          <a:xfrm>
            <a:off x="4489349" y="5363749"/>
            <a:ext cx="470784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i="0" dirty="0">
                <a:solidFill>
                  <a:schemeClr val="bg1"/>
                </a:solidFill>
                <a:effectLst/>
                <a:latin typeface="Montserrat" panose="00000500000000000000" pitchFamily="2" charset="-52"/>
              </a:rPr>
              <a:t>+7(985) 711-86-22</a:t>
            </a:r>
            <a:endParaRPr lang="ru-RU" sz="2000" b="1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9B4085A-63A8-49E0-8A14-417C2D4BF3D0}"/>
              </a:ext>
            </a:extLst>
          </p:cNvPr>
          <p:cNvSpPr/>
          <p:nvPr/>
        </p:nvSpPr>
        <p:spPr>
          <a:xfrm>
            <a:off x="2488676" y="1329179"/>
            <a:ext cx="9172281" cy="209982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9750F02C-B2DD-4F72-BFE0-8FE1323D1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525" y="3702896"/>
            <a:ext cx="940169" cy="940169"/>
          </a:xfrm>
          <a:prstGeom prst="rect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Google Shape;287;p36">
            <a:extLst>
              <a:ext uri="{FF2B5EF4-FFF2-40B4-BE49-F238E27FC236}">
                <a16:creationId xmlns:a16="http://schemas.microsoft.com/office/drawing/2014/main" id="{A8293136-1B89-4BED-96AC-5060A08CE857}"/>
              </a:ext>
            </a:extLst>
          </p:cNvPr>
          <p:cNvSpPr txBox="1">
            <a:spLocks/>
          </p:cNvSpPr>
          <p:nvPr/>
        </p:nvSpPr>
        <p:spPr>
          <a:xfrm rot="21599454">
            <a:off x="4838733" y="3545780"/>
            <a:ext cx="4876810" cy="1336582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/>
            <a:r>
              <a:rPr lang="ru-RU" sz="1800" b="1" dirty="0">
                <a:solidFill>
                  <a:srgbClr val="FFFF00"/>
                </a:solidFill>
                <a:latin typeface="Raleway Medium" pitchFamily="2" charset="-52"/>
              </a:rPr>
              <a:t>ТГ-канал</a:t>
            </a:r>
            <a:r>
              <a:rPr lang="en-US" sz="1800" b="1" dirty="0">
                <a:solidFill>
                  <a:srgbClr val="FFFF00"/>
                </a:solidFill>
                <a:latin typeface="Raleway Medium" pitchFamily="2" charset="-52"/>
              </a:rPr>
              <a:t> </a:t>
            </a:r>
            <a:r>
              <a:rPr lang="ru-RU" sz="1800" b="1" dirty="0">
                <a:solidFill>
                  <a:srgbClr val="FFFF00"/>
                </a:solidFill>
                <a:latin typeface="Raleway Medium" pitchFamily="2" charset="-52"/>
              </a:rPr>
              <a:t>«Внедрение-2023»</a:t>
            </a:r>
          </a:p>
        </p:txBody>
      </p:sp>
    </p:spTree>
    <p:extLst>
      <p:ext uri="{BB962C8B-B14F-4D97-AF65-F5344CB8AC3E}">
        <p14:creationId xmlns:p14="http://schemas.microsoft.com/office/powerpoint/2010/main" val="3148862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441BC22-E6B1-987D-B17A-3E544469A7BB}"/>
              </a:ext>
            </a:extLst>
          </p:cNvPr>
          <p:cNvSpPr txBox="1"/>
          <p:nvPr/>
        </p:nvSpPr>
        <p:spPr>
          <a:xfrm>
            <a:off x="159831" y="1009918"/>
            <a:ext cx="12032169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1900" b="1" dirty="0">
                <a:solidFill>
                  <a:schemeClr val="accent1">
                    <a:lumMod val="50000"/>
                  </a:schemeClr>
                </a:solidFill>
                <a:ea typeface="+mj-ea"/>
                <a:cs typeface="Arial" panose="020B0604020202020204" pitchFamily="34" charset="0"/>
              </a:rPr>
              <a:t>В 2022 году разработаны, прошли процедуру экспертизы и утверждены комплекты методических материалов ЦМС СПО ИРПО: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B3CE654-4D6F-64CD-0B0E-0B1875EBE9FC}"/>
              </a:ext>
            </a:extLst>
          </p:cNvPr>
          <p:cNvSpPr txBox="1"/>
          <p:nvPr/>
        </p:nvSpPr>
        <p:spPr>
          <a:xfrm>
            <a:off x="718499" y="1790467"/>
            <a:ext cx="3450948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13</a:t>
            </a:r>
            <a:r>
              <a:rPr lang="ru-RU" sz="1600" dirty="0"/>
              <a:t>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обязательных</a:t>
            </a:r>
            <a:r>
              <a:rPr lang="ru-RU" sz="1600" dirty="0"/>
              <a:t>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ОД</a:t>
            </a:r>
          </a:p>
          <a:p>
            <a:r>
              <a:rPr lang="ru-RU" sz="1600" dirty="0"/>
              <a:t>1. Математика</a:t>
            </a:r>
          </a:p>
          <a:p>
            <a:r>
              <a:rPr lang="ru-RU" sz="1600" dirty="0"/>
              <a:t>2. Информатика </a:t>
            </a:r>
          </a:p>
          <a:p>
            <a:r>
              <a:rPr lang="ru-RU" sz="1600" dirty="0"/>
              <a:t>3. Русский язык</a:t>
            </a:r>
          </a:p>
          <a:p>
            <a:r>
              <a:rPr lang="ru-RU" sz="1600" dirty="0"/>
              <a:t>4. Литература </a:t>
            </a:r>
          </a:p>
          <a:p>
            <a:r>
              <a:rPr lang="ru-RU" sz="1600" dirty="0"/>
              <a:t>5. История </a:t>
            </a:r>
          </a:p>
          <a:p>
            <a:r>
              <a:rPr lang="ru-RU" sz="1600" dirty="0"/>
              <a:t>6. Обществознание </a:t>
            </a:r>
          </a:p>
          <a:p>
            <a:r>
              <a:rPr lang="ru-RU" sz="1600" dirty="0"/>
              <a:t>7. Иностранный язык </a:t>
            </a:r>
          </a:p>
          <a:p>
            <a:r>
              <a:rPr lang="ru-RU" sz="1600" dirty="0"/>
              <a:t>8. Физика </a:t>
            </a:r>
          </a:p>
          <a:p>
            <a:r>
              <a:rPr lang="ru-RU" sz="1600" dirty="0"/>
              <a:t>9. Химия</a:t>
            </a:r>
          </a:p>
          <a:p>
            <a:r>
              <a:rPr lang="ru-RU" sz="1600" dirty="0"/>
              <a:t>10. Биология </a:t>
            </a:r>
          </a:p>
          <a:p>
            <a:r>
              <a:rPr lang="ru-RU" sz="1600" dirty="0"/>
              <a:t>11. ОБЖ </a:t>
            </a:r>
          </a:p>
          <a:p>
            <a:r>
              <a:rPr lang="ru-RU" sz="1600" dirty="0"/>
              <a:t>12. География </a:t>
            </a:r>
          </a:p>
          <a:p>
            <a:r>
              <a:rPr lang="ru-RU" sz="1600" dirty="0"/>
              <a:t>13. Физическая культура 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803DFD96-FEB1-4FF8-8AAC-2837BC33B709}"/>
              </a:ext>
            </a:extLst>
          </p:cNvPr>
          <p:cNvSpPr txBox="1"/>
          <p:nvPr/>
        </p:nvSpPr>
        <p:spPr>
          <a:xfrm>
            <a:off x="718499" y="5433339"/>
            <a:ext cx="268601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6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7 ОД (по выбору)</a:t>
            </a:r>
          </a:p>
          <a:p>
            <a:r>
              <a:rPr lang="ru-RU" dirty="0"/>
              <a:t>в т.ч.:</a:t>
            </a:r>
          </a:p>
          <a:p>
            <a:r>
              <a:rPr lang="ru-RU" dirty="0"/>
              <a:t>Родной язык</a:t>
            </a:r>
          </a:p>
          <a:p>
            <a:r>
              <a:rPr lang="ru-RU" dirty="0"/>
              <a:t>Родная литература</a:t>
            </a:r>
          </a:p>
          <a:p>
            <a:r>
              <a:rPr lang="ru-RU" dirty="0"/>
              <a:t>…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206A957B-4233-4EC0-80F9-9015BFF8F75C}"/>
              </a:ext>
            </a:extLst>
          </p:cNvPr>
          <p:cNvSpPr txBox="1"/>
          <p:nvPr/>
        </p:nvSpPr>
        <p:spPr>
          <a:xfrm>
            <a:off x="5301336" y="1929003"/>
            <a:ext cx="6688501" cy="25776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600" b="1" u="sng" dirty="0">
                <a:solidFill>
                  <a:schemeClr val="tx2">
                    <a:lumMod val="75000"/>
                  </a:schemeClr>
                </a:solidFill>
                <a:latin typeface="Montserrat" panose="00000500000000000000" pitchFamily="2" charset="-52"/>
              </a:rPr>
              <a:t>Методика преподавания ОД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600" b="1" u="sng" dirty="0">
                <a:solidFill>
                  <a:schemeClr val="tx2">
                    <a:lumMod val="75000"/>
                  </a:schemeClr>
                </a:solidFill>
                <a:latin typeface="Montserrat" panose="00000500000000000000" pitchFamily="2" charset="-52"/>
              </a:rPr>
              <a:t>Примерная рабочая программа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600" b="1" u="sng" dirty="0">
                <a:solidFill>
                  <a:schemeClr val="tx2">
                    <a:lumMod val="75000"/>
                  </a:schemeClr>
                </a:solidFill>
                <a:latin typeface="Montserrat" panose="00000500000000000000" pitchFamily="2" charset="-52"/>
              </a:rPr>
              <a:t>Примерные учебно-методические комплексы:</a:t>
            </a:r>
          </a:p>
          <a:p>
            <a:pPr marL="742950" lvl="1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Montserrat" panose="00000500000000000000" pitchFamily="2" charset="-52"/>
              </a:rPr>
              <a:t>Поурочное планирование</a:t>
            </a:r>
          </a:p>
          <a:p>
            <a:pPr marL="742950" lvl="1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Montserrat" panose="00000500000000000000" pitchFamily="2" charset="-52"/>
              </a:rPr>
              <a:t>Опорные конспекты</a:t>
            </a:r>
          </a:p>
          <a:p>
            <a:pPr marL="742950" lvl="1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Montserrat" panose="00000500000000000000" pitchFamily="2" charset="-52"/>
              </a:rPr>
              <a:t>Технологические карты</a:t>
            </a:r>
          </a:p>
          <a:p>
            <a:pPr marL="742950" lvl="1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Montserrat" panose="00000500000000000000" pitchFamily="2" charset="-52"/>
              </a:rPr>
              <a:t>Фонд оценочных средств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600" b="1" u="sng" dirty="0">
                <a:solidFill>
                  <a:schemeClr val="tx2">
                    <a:lumMod val="75000"/>
                  </a:schemeClr>
                </a:solidFill>
                <a:latin typeface="Montserrat" panose="00000500000000000000" pitchFamily="2" charset="-52"/>
              </a:rPr>
              <a:t>Методические рекомендации по организации обучения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EC8092A9-5588-4A5C-AA8D-01A53DF9F22C}"/>
              </a:ext>
            </a:extLst>
          </p:cNvPr>
          <p:cNvCxnSpPr>
            <a:cxnSpLocks/>
          </p:cNvCxnSpPr>
          <p:nvPr/>
        </p:nvCxnSpPr>
        <p:spPr>
          <a:xfrm>
            <a:off x="8642" y="2063508"/>
            <a:ext cx="508958" cy="0"/>
          </a:xfrm>
          <a:prstGeom prst="line">
            <a:avLst/>
          </a:prstGeom>
          <a:ln w="57150">
            <a:solidFill>
              <a:srgbClr val="213A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26BE9744-7F3C-47BE-8074-5148FFED8A2D}"/>
              </a:ext>
            </a:extLst>
          </p:cNvPr>
          <p:cNvCxnSpPr>
            <a:cxnSpLocks/>
          </p:cNvCxnSpPr>
          <p:nvPr/>
        </p:nvCxnSpPr>
        <p:spPr>
          <a:xfrm>
            <a:off x="43163" y="5643823"/>
            <a:ext cx="508958" cy="0"/>
          </a:xfrm>
          <a:prstGeom prst="line">
            <a:avLst/>
          </a:prstGeom>
          <a:ln w="57150">
            <a:solidFill>
              <a:srgbClr val="213A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E54504B-EF7A-4291-A2A3-D60192A33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27706-9C9A-496C-964D-424A79B7D8AD}" type="slidenum">
              <a:rPr lang="ru-RU" smtClean="0"/>
              <a:t>3</a:t>
            </a:fld>
            <a:endParaRPr lang="ru-RU"/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4EDBA02B-F888-4116-ACAC-8ED3D9C1F4D0}"/>
              </a:ext>
            </a:extLst>
          </p:cNvPr>
          <p:cNvSpPr txBox="1">
            <a:spLocks/>
          </p:cNvSpPr>
          <p:nvPr/>
        </p:nvSpPr>
        <p:spPr>
          <a:xfrm>
            <a:off x="263121" y="101222"/>
            <a:ext cx="11726716" cy="80120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6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Проект «Внедрение методик преподавания общеобразовательных дисциплин с учетом профессиональной направленности ОП СПО»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399E41A-CB16-4368-A945-6572D48AD8DF}"/>
              </a:ext>
            </a:extLst>
          </p:cNvPr>
          <p:cNvSpPr txBox="1"/>
          <p:nvPr/>
        </p:nvSpPr>
        <p:spPr>
          <a:xfrm>
            <a:off x="5339257" y="4614893"/>
            <a:ext cx="6542685" cy="20578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1" u="sng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u="none" dirty="0"/>
              <a:t>Соответствуют  требованиям ФГОС СОО, ФГОС СПО; положениям ФОП СОО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u="none" dirty="0"/>
              <a:t>Соответствую Рекомендациям по реализации СОО в пределах освоения ОП СПО;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u="none" dirty="0"/>
              <a:t>Разработаны в соответствии с целевыми показателями ФП «Современная школа».</a:t>
            </a:r>
          </a:p>
        </p:txBody>
      </p:sp>
    </p:spTree>
    <p:extLst>
      <p:ext uri="{BB962C8B-B14F-4D97-AF65-F5344CB8AC3E}">
        <p14:creationId xmlns:p14="http://schemas.microsoft.com/office/powerpoint/2010/main" val="2873155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6916AB9-868F-4CFF-A50F-6BBD9B8EAB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24" t="25306" r="45460" b="14679"/>
          <a:stretch/>
        </p:blipFill>
        <p:spPr>
          <a:xfrm>
            <a:off x="51319" y="2145610"/>
            <a:ext cx="5060811" cy="356588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Объект 2">
            <a:extLst>
              <a:ext uri="{FF2B5EF4-FFF2-40B4-BE49-F238E27FC236}">
                <a16:creationId xmlns:a16="http://schemas.microsoft.com/office/drawing/2014/main" id="{EAAA85F8-B6A2-44DB-9CB9-A8627984581E}"/>
              </a:ext>
            </a:extLst>
          </p:cNvPr>
          <p:cNvSpPr txBox="1">
            <a:spLocks/>
          </p:cNvSpPr>
          <p:nvPr/>
        </p:nvSpPr>
        <p:spPr>
          <a:xfrm>
            <a:off x="51319" y="1688177"/>
            <a:ext cx="5060811" cy="4574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Методическая система преподавания ОД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A19DDBFA-8B69-460E-8568-0C79FD5BC3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71" t="1593" r="1250" b="74357"/>
          <a:stretch/>
        </p:blipFill>
        <p:spPr>
          <a:xfrm>
            <a:off x="228375" y="31771"/>
            <a:ext cx="11872337" cy="801202"/>
          </a:xfrm>
          <a:prstGeom prst="rect">
            <a:avLst/>
          </a:prstGeom>
        </p:spPr>
      </p:pic>
      <p:sp>
        <p:nvSpPr>
          <p:cNvPr id="25" name="Заголовок 1">
            <a:extLst>
              <a:ext uri="{FF2B5EF4-FFF2-40B4-BE49-F238E27FC236}">
                <a16:creationId xmlns:a16="http://schemas.microsoft.com/office/drawing/2014/main" id="{2D0FC22E-0052-4157-98B7-1924E06E0A65}"/>
              </a:ext>
            </a:extLst>
          </p:cNvPr>
          <p:cNvSpPr txBox="1">
            <a:spLocks/>
          </p:cNvSpPr>
          <p:nvPr/>
        </p:nvSpPr>
        <p:spPr>
          <a:xfrm>
            <a:off x="279918" y="208336"/>
            <a:ext cx="11769250" cy="80120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solidFill>
                  <a:schemeClr val="bg1"/>
                </a:solidFill>
                <a:latin typeface="+mn-lt"/>
              </a:rPr>
              <a:t>Методическая система преподавания общеобразовательных дисциплин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EA173DB6-DD30-4624-9B26-B89212A6C703}"/>
              </a:ext>
            </a:extLst>
          </p:cNvPr>
          <p:cNvSpPr/>
          <p:nvPr/>
        </p:nvSpPr>
        <p:spPr>
          <a:xfrm>
            <a:off x="6752492" y="1147994"/>
            <a:ext cx="3798278" cy="3877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Принципы</a:t>
            </a:r>
          </a:p>
        </p:txBody>
      </p:sp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id="{6A5C3973-3F41-4C2D-8EF2-037CD024A18B}"/>
              </a:ext>
            </a:extLst>
          </p:cNvPr>
          <p:cNvSpPr/>
          <p:nvPr/>
        </p:nvSpPr>
        <p:spPr>
          <a:xfrm>
            <a:off x="5379615" y="1713592"/>
            <a:ext cx="1862317" cy="387783"/>
          </a:xfrm>
          <a:prstGeom prst="round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schemeClr val="accent5">
                    <a:lumMod val="75000"/>
                  </a:schemeClr>
                </a:solidFill>
              </a:rPr>
              <a:t>Интеграция</a:t>
            </a:r>
          </a:p>
        </p:txBody>
      </p:sp>
      <p:sp>
        <p:nvSpPr>
          <p:cNvPr id="36" name="Прямоугольник: скругленные углы 35">
            <a:extLst>
              <a:ext uri="{FF2B5EF4-FFF2-40B4-BE49-F238E27FC236}">
                <a16:creationId xmlns:a16="http://schemas.microsoft.com/office/drawing/2014/main" id="{16E82EAD-0106-4A70-8D30-BA31F6436EBE}"/>
              </a:ext>
            </a:extLst>
          </p:cNvPr>
          <p:cNvSpPr/>
          <p:nvPr/>
        </p:nvSpPr>
        <p:spPr>
          <a:xfrm>
            <a:off x="6310773" y="2277877"/>
            <a:ext cx="2008446" cy="387783"/>
          </a:xfrm>
          <a:prstGeom prst="round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schemeClr val="accent5">
                    <a:lumMod val="75000"/>
                  </a:schemeClr>
                </a:solidFill>
              </a:rPr>
              <a:t>Интенсификация</a:t>
            </a:r>
          </a:p>
        </p:txBody>
      </p:sp>
      <p:sp>
        <p:nvSpPr>
          <p:cNvPr id="37" name="Прямоугольник: скругленные углы 36">
            <a:extLst>
              <a:ext uri="{FF2B5EF4-FFF2-40B4-BE49-F238E27FC236}">
                <a16:creationId xmlns:a16="http://schemas.microsoft.com/office/drawing/2014/main" id="{0C6BF635-C7AB-4488-A09F-A047F84824A7}"/>
              </a:ext>
            </a:extLst>
          </p:cNvPr>
          <p:cNvSpPr/>
          <p:nvPr/>
        </p:nvSpPr>
        <p:spPr>
          <a:xfrm>
            <a:off x="8887956" y="2234517"/>
            <a:ext cx="2179194" cy="387783"/>
          </a:xfrm>
          <a:prstGeom prst="round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schemeClr val="accent5">
                    <a:lumMod val="75000"/>
                  </a:schemeClr>
                </a:solidFill>
              </a:rPr>
              <a:t>Профессионализация</a:t>
            </a:r>
          </a:p>
        </p:txBody>
      </p:sp>
      <p:sp>
        <p:nvSpPr>
          <p:cNvPr id="38" name="Прямоугольник: скругленные углы 37">
            <a:extLst>
              <a:ext uri="{FF2B5EF4-FFF2-40B4-BE49-F238E27FC236}">
                <a16:creationId xmlns:a16="http://schemas.microsoft.com/office/drawing/2014/main" id="{0A0C6A14-704C-454E-BF3D-672B4E4CFF8E}"/>
              </a:ext>
            </a:extLst>
          </p:cNvPr>
          <p:cNvSpPr/>
          <p:nvPr/>
        </p:nvSpPr>
        <p:spPr>
          <a:xfrm>
            <a:off x="10071634" y="1668583"/>
            <a:ext cx="1977534" cy="387783"/>
          </a:xfrm>
          <a:prstGeom prst="round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schemeClr val="accent5">
                    <a:lumMod val="75000"/>
                  </a:schemeClr>
                </a:solidFill>
              </a:rPr>
              <a:t>Цифровизация</a:t>
            </a:r>
          </a:p>
        </p:txBody>
      </p:sp>
      <p:sp>
        <p:nvSpPr>
          <p:cNvPr id="39" name="Прямоугольник: скругленные углы 38">
            <a:extLst>
              <a:ext uri="{FF2B5EF4-FFF2-40B4-BE49-F238E27FC236}">
                <a16:creationId xmlns:a16="http://schemas.microsoft.com/office/drawing/2014/main" id="{6CF6E6D3-8386-4618-BDEA-3CA1D1B8ABB6}"/>
              </a:ext>
            </a:extLst>
          </p:cNvPr>
          <p:cNvSpPr/>
          <p:nvPr/>
        </p:nvSpPr>
        <p:spPr>
          <a:xfrm>
            <a:off x="6752492" y="3098625"/>
            <a:ext cx="3798278" cy="3877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Методические материалы</a:t>
            </a: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2087EA61-4286-4E4B-964E-0FF280DBD837}"/>
              </a:ext>
            </a:extLst>
          </p:cNvPr>
          <p:cNvSpPr/>
          <p:nvPr/>
        </p:nvSpPr>
        <p:spPr>
          <a:xfrm>
            <a:off x="5417871" y="3711104"/>
            <a:ext cx="6467519" cy="3146896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910" b="1" u="sng" dirty="0">
                <a:solidFill>
                  <a:schemeClr val="accent5">
                    <a:lumMod val="50000"/>
                  </a:schemeClr>
                </a:solidFill>
              </a:rPr>
              <a:t>Методика: </a:t>
            </a:r>
            <a:r>
              <a:rPr lang="ru-RU" sz="1559" dirty="0">
                <a:solidFill>
                  <a:schemeClr val="accent5">
                    <a:lumMod val="75000"/>
                  </a:schemeClr>
                </a:solidFill>
              </a:rPr>
              <a:t>1. Цели и задачи, НПА; 2. Подходы к преподаванию; </a:t>
            </a:r>
          </a:p>
          <a:p>
            <a:pPr algn="just"/>
            <a:r>
              <a:rPr lang="ru-RU" sz="1559" dirty="0">
                <a:solidFill>
                  <a:schemeClr val="accent5">
                    <a:lumMod val="75000"/>
                  </a:schemeClr>
                </a:solidFill>
              </a:rPr>
              <a:t>3. Основные направления совершенствования</a:t>
            </a:r>
          </a:p>
          <a:p>
            <a:pPr algn="just"/>
            <a:r>
              <a:rPr lang="ru-RU" sz="1910" b="1" u="sng" dirty="0">
                <a:solidFill>
                  <a:schemeClr val="accent5">
                    <a:lumMod val="50000"/>
                  </a:schemeClr>
                </a:solidFill>
              </a:rPr>
              <a:t>ПРП: </a:t>
            </a:r>
            <a:r>
              <a:rPr lang="ru-RU" sz="1559" dirty="0">
                <a:solidFill>
                  <a:schemeClr val="accent5">
                    <a:lumMod val="75000"/>
                  </a:schemeClr>
                </a:solidFill>
              </a:rPr>
              <a:t>1. Место ОД в ОП; 2. Структура и содержание;                                           3. Условия реализации; 4. Формы контроля</a:t>
            </a:r>
          </a:p>
          <a:p>
            <a:pPr algn="just"/>
            <a:r>
              <a:rPr lang="ru-RU" sz="1910" b="1" u="sng" dirty="0">
                <a:solidFill>
                  <a:schemeClr val="accent5">
                    <a:lumMod val="50000"/>
                  </a:schemeClr>
                </a:solidFill>
              </a:rPr>
              <a:t>ПУМК: </a:t>
            </a:r>
            <a:r>
              <a:rPr lang="ru-RU" sz="1559" dirty="0">
                <a:solidFill>
                  <a:schemeClr val="accent5">
                    <a:lumMod val="75000"/>
                  </a:schemeClr>
                </a:solidFill>
              </a:rPr>
              <a:t>1. Тематическое поурочное планирование, опорный конспект и технологические карты 2. ФОС</a:t>
            </a:r>
          </a:p>
          <a:p>
            <a:pPr algn="just"/>
            <a:r>
              <a:rPr lang="ru-RU" sz="1910" b="1" u="sng" dirty="0">
                <a:solidFill>
                  <a:schemeClr val="accent5">
                    <a:lumMod val="50000"/>
                  </a:schemeClr>
                </a:solidFill>
              </a:rPr>
              <a:t>МР по организации обучения: </a:t>
            </a:r>
          </a:p>
          <a:p>
            <a:pPr algn="just"/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1. Рекомендации по разработке дидактических материалов</a:t>
            </a:r>
          </a:p>
          <a:p>
            <a:pPr lvl="0" algn="just">
              <a:defRPr/>
            </a:pP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2. Рекомендации по разработке заданий для самостоятельного выполнения</a:t>
            </a:r>
          </a:p>
        </p:txBody>
      </p:sp>
    </p:spTree>
    <p:extLst>
      <p:ext uri="{BB962C8B-B14F-4D97-AF65-F5344CB8AC3E}">
        <p14:creationId xmlns:p14="http://schemas.microsoft.com/office/powerpoint/2010/main" val="77278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4773215-C5E3-40CC-8C86-C2FF277ADB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1" t="1593" r="1250" b="74357"/>
          <a:stretch/>
        </p:blipFill>
        <p:spPr>
          <a:xfrm>
            <a:off x="105508" y="35269"/>
            <a:ext cx="12086491" cy="84488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BD6C04-1EF7-487F-84D4-FEE07B2E9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146" y="76215"/>
            <a:ext cx="11145716" cy="88652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Montserrat Bold" panose="00000800000000000000" charset="-52"/>
                <a:cs typeface="Arial" panose="020B0604020202020204" pitchFamily="34" charset="0"/>
              </a:rPr>
              <a:t>Учет профессиональной направленности ОП СПО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7751F21-9631-46AF-85FF-7A51C4367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146" y="1434517"/>
            <a:ext cx="6046177" cy="48740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Методика преподавания</a:t>
            </a:r>
          </a:p>
          <a:p>
            <a:pPr lvl="1"/>
            <a:r>
              <a:rPr lang="ru-RU" sz="2000" dirty="0"/>
              <a:t>Основные направления совершенствования преподавания ОД с учетом профессиональной направленность</a:t>
            </a:r>
          </a:p>
          <a:p>
            <a:pPr marL="0" indent="0">
              <a:buNone/>
            </a:pPr>
            <a:r>
              <a:rPr lang="ru-RU" b="1" dirty="0"/>
              <a:t>Примерная рабочая программы</a:t>
            </a:r>
          </a:p>
          <a:p>
            <a:pPr lvl="1"/>
            <a:r>
              <a:rPr lang="ru-RU" sz="2000" dirty="0"/>
              <a:t>Разные варианты по объему для расширения образовательных возможностей ОД</a:t>
            </a:r>
          </a:p>
          <a:p>
            <a:pPr lvl="1"/>
            <a:r>
              <a:rPr lang="ru-RU" sz="2000" dirty="0"/>
              <a:t>Прикладные модули :</a:t>
            </a:r>
          </a:p>
          <a:p>
            <a:pPr lvl="2"/>
            <a:r>
              <a:rPr lang="ru-RU" sz="1600" dirty="0"/>
              <a:t>учет профессионально-ориентированного содержания</a:t>
            </a:r>
          </a:p>
          <a:p>
            <a:pPr lvl="2"/>
            <a:r>
              <a:rPr lang="ru-RU" sz="1600" dirty="0"/>
              <a:t>вариативность</a:t>
            </a:r>
          </a:p>
          <a:p>
            <a:pPr marL="0" indent="0">
              <a:buNone/>
            </a:pPr>
            <a:r>
              <a:rPr lang="ru-RU" b="1" dirty="0"/>
              <a:t>Учебно-методический комплекс</a:t>
            </a:r>
          </a:p>
          <a:p>
            <a:pPr lvl="1"/>
            <a:r>
              <a:rPr lang="ru-RU" sz="1800" dirty="0"/>
              <a:t>Технологические карты (модельные примеры):</a:t>
            </a:r>
          </a:p>
          <a:p>
            <a:pPr lvl="2"/>
            <a:r>
              <a:rPr lang="ru-RU" sz="1400" dirty="0"/>
              <a:t>Составлены по темам прикладного модуля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AA89045-3D7E-484A-8269-D7DE17230B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774" t="10018" r="23413" b="2034"/>
          <a:stretch/>
        </p:blipFill>
        <p:spPr>
          <a:xfrm>
            <a:off x="7353299" y="962735"/>
            <a:ext cx="4000501" cy="5763378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35C8867-F555-4A04-AD52-E9368B3D0C5F}"/>
              </a:ext>
            </a:extLst>
          </p:cNvPr>
          <p:cNvSpPr/>
          <p:nvPr/>
        </p:nvSpPr>
        <p:spPr>
          <a:xfrm>
            <a:off x="7353298" y="2180492"/>
            <a:ext cx="4000501" cy="4463708"/>
          </a:xfrm>
          <a:prstGeom prst="rect">
            <a:avLst/>
          </a:prstGeom>
          <a:noFill/>
          <a:ln w="28575">
            <a:solidFill>
              <a:srgbClr val="92D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5"/>
              </a:solidFill>
            </a:endParaRPr>
          </a:p>
        </p:txBody>
      </p: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3EE870E4-722E-4549-A9C7-EBE20E32C51C}"/>
              </a:ext>
            </a:extLst>
          </p:cNvPr>
          <p:cNvCxnSpPr>
            <a:cxnSpLocks/>
          </p:cNvCxnSpPr>
          <p:nvPr/>
        </p:nvCxnSpPr>
        <p:spPr>
          <a:xfrm flipV="1">
            <a:off x="4044462" y="2400300"/>
            <a:ext cx="3308835" cy="167053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9634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70DB637-00B4-4B54-B433-D2115309FD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1" t="1593" r="1250" b="74357"/>
          <a:stretch/>
        </p:blipFill>
        <p:spPr>
          <a:xfrm>
            <a:off x="187569" y="110452"/>
            <a:ext cx="11517553" cy="84488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BD6C04-1EF7-487F-84D4-FEE07B2E9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0641"/>
            <a:ext cx="10515600" cy="679789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Montserrat Bold" panose="00000800000000000000" charset="-52"/>
                <a:cs typeface="Arial" panose="020B0604020202020204" pitchFamily="34" charset="0"/>
              </a:rPr>
              <a:t>Учет интенсификации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7751F21-9631-46AF-85FF-7A51C4367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455" y="1403460"/>
            <a:ext cx="5334000" cy="4874004"/>
          </a:xfrm>
        </p:spPr>
        <p:txBody>
          <a:bodyPr>
            <a:normAutofit/>
          </a:bodyPr>
          <a:lstStyle/>
          <a:p>
            <a:r>
              <a:rPr lang="ru-RU" sz="2400" dirty="0"/>
              <a:t>Методика преподавания</a:t>
            </a:r>
          </a:p>
          <a:p>
            <a:pPr lvl="1"/>
            <a:r>
              <a:rPr lang="ru-RU" sz="2000" dirty="0"/>
              <a:t>Подходы к преподаванию ОД:</a:t>
            </a:r>
          </a:p>
          <a:p>
            <a:pPr lvl="2"/>
            <a:r>
              <a:rPr lang="ru-RU" sz="1600" dirty="0"/>
              <a:t>Отбор содержания</a:t>
            </a:r>
          </a:p>
          <a:p>
            <a:pPr lvl="2"/>
            <a:r>
              <a:rPr lang="ru-RU" sz="1600" dirty="0"/>
              <a:t>Педагогические технологии</a:t>
            </a:r>
          </a:p>
          <a:p>
            <a:pPr lvl="2"/>
            <a:r>
              <a:rPr lang="ru-RU" sz="1600" dirty="0"/>
              <a:t>Электронные и цифровые технологии</a:t>
            </a:r>
          </a:p>
          <a:p>
            <a:r>
              <a:rPr lang="ru-RU" sz="2400" dirty="0"/>
              <a:t>Учебно-методический комплекс</a:t>
            </a:r>
          </a:p>
          <a:p>
            <a:pPr lvl="1"/>
            <a:r>
              <a:rPr lang="ru-RU" sz="1800" dirty="0"/>
              <a:t>Поурочный тематический план:</a:t>
            </a:r>
          </a:p>
          <a:p>
            <a:pPr lvl="2"/>
            <a:r>
              <a:rPr lang="ru-RU" sz="1400" dirty="0"/>
              <a:t>Междисциплинарные связи</a:t>
            </a:r>
          </a:p>
          <a:p>
            <a:pPr lvl="2"/>
            <a:r>
              <a:rPr lang="ru-RU" sz="1400" dirty="0"/>
              <a:t>Типы оценочных мероприятий</a:t>
            </a:r>
          </a:p>
          <a:p>
            <a:r>
              <a:rPr lang="ru-RU" sz="2200" dirty="0"/>
              <a:t>Методические рекомендации по организации обучения:</a:t>
            </a:r>
          </a:p>
          <a:p>
            <a:pPr lvl="1"/>
            <a:r>
              <a:rPr lang="ru-RU" sz="1800" dirty="0"/>
              <a:t>Рекомендации по разработке дидактических материалов </a:t>
            </a:r>
          </a:p>
          <a:p>
            <a:pPr lvl="1"/>
            <a:r>
              <a:rPr lang="ru-RU" sz="1800" dirty="0"/>
              <a:t>Рекомендации по подготовке заданий для самостоятельного выполнения</a:t>
            </a:r>
          </a:p>
          <a:p>
            <a:pPr lvl="1"/>
            <a:endParaRPr lang="ru-RU" sz="18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FCEDA28-A395-4F11-AAB0-33813E1BE7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279" t="19317" r="15265" b="14043"/>
          <a:stretch/>
        </p:blipFill>
        <p:spPr>
          <a:xfrm>
            <a:off x="5653455" y="1526591"/>
            <a:ext cx="6471112" cy="4179616"/>
          </a:xfrm>
          <a:prstGeom prst="rect">
            <a:avLst/>
          </a:prstGeom>
        </p:spPr>
      </p:pic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382B82F7-593A-47B3-B3BC-223ED578992D}"/>
              </a:ext>
            </a:extLst>
          </p:cNvPr>
          <p:cNvCxnSpPr>
            <a:cxnSpLocks/>
          </p:cNvCxnSpPr>
          <p:nvPr/>
        </p:nvCxnSpPr>
        <p:spPr>
          <a:xfrm flipV="1">
            <a:off x="4914900" y="1881554"/>
            <a:ext cx="1623647" cy="16177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4728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E92CF68E-8D86-4F73-8029-C21A2A6AE014}"/>
              </a:ext>
            </a:extLst>
          </p:cNvPr>
          <p:cNvCxnSpPr>
            <a:cxnSpLocks/>
          </p:cNvCxnSpPr>
          <p:nvPr/>
        </p:nvCxnSpPr>
        <p:spPr>
          <a:xfrm>
            <a:off x="3074497" y="3446896"/>
            <a:ext cx="7" cy="34216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id="{78253000-E26E-4954-BC2B-DE26BE0501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029" y="1965985"/>
            <a:ext cx="8478571" cy="1484539"/>
          </a:xfrm>
        </p:spPr>
        <p:txBody>
          <a:bodyPr>
            <a:no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Raleway Light" pitchFamily="2" charset="-52"/>
              </a:rPr>
              <a:t>27</a:t>
            </a:r>
            <a:r>
              <a:rPr lang="ru-RU" sz="1600" dirty="0">
                <a:latin typeface="Raleway Light" pitchFamily="2" charset="-52"/>
              </a:rPr>
              <a:t> семинаров, в которых приняло участие – </a:t>
            </a:r>
            <a:r>
              <a:rPr lang="ru-RU" sz="1600" b="1" dirty="0">
                <a:solidFill>
                  <a:srgbClr val="002060"/>
                </a:solidFill>
                <a:latin typeface="Raleway Light" pitchFamily="2" charset="-52"/>
              </a:rPr>
              <a:t>1897</a:t>
            </a:r>
            <a:r>
              <a:rPr lang="ru-RU" sz="1600" dirty="0">
                <a:latin typeface="Raleway Light" pitchFamily="2" charset="-52"/>
              </a:rPr>
              <a:t> человек</a:t>
            </a:r>
          </a:p>
          <a:p>
            <a:r>
              <a:rPr lang="ru-RU" sz="1600" b="1" dirty="0">
                <a:solidFill>
                  <a:srgbClr val="002060"/>
                </a:solidFill>
                <a:latin typeface="Raleway Light" pitchFamily="2" charset="-52"/>
              </a:rPr>
              <a:t>48</a:t>
            </a:r>
            <a:r>
              <a:rPr lang="ru-RU" sz="1600" dirty="0">
                <a:latin typeface="Raleway Light" pitchFamily="2" charset="-52"/>
              </a:rPr>
              <a:t> обучающих видеороликов по интенсификации и профессионализации записано и опубликовано.</a:t>
            </a:r>
          </a:p>
          <a:p>
            <a:r>
              <a:rPr lang="ru-RU" sz="1600" dirty="0">
                <a:latin typeface="Raleway Light" pitchFamily="2" charset="-52"/>
              </a:rPr>
              <a:t>получено </a:t>
            </a:r>
            <a:r>
              <a:rPr lang="ru-RU" sz="1600" b="1" dirty="0">
                <a:solidFill>
                  <a:srgbClr val="002060"/>
                </a:solidFill>
                <a:latin typeface="Raleway Light" pitchFamily="2" charset="-52"/>
              </a:rPr>
              <a:t>684</a:t>
            </a:r>
            <a:r>
              <a:rPr lang="ru-RU" sz="1600" dirty="0">
                <a:latin typeface="Raleway Light" pitchFamily="2" charset="-52"/>
              </a:rPr>
              <a:t> выполненных практических работы от преподавателей- участников апробации</a:t>
            </a:r>
          </a:p>
          <a:p>
            <a:pPr marL="0" indent="0">
              <a:buNone/>
            </a:pPr>
            <a:endParaRPr lang="ru-RU" sz="1600" dirty="0">
              <a:latin typeface="Raleway Light" pitchFamily="2" charset="-52"/>
            </a:endParaRPr>
          </a:p>
          <a:p>
            <a:pPr marL="0" indent="0">
              <a:buNone/>
            </a:pPr>
            <a:endParaRPr lang="ru-RU" sz="1600" dirty="0">
              <a:latin typeface="Raleway Light" pitchFamily="2" charset="-5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5256A8-4BF9-4ABE-9A28-6F59DE2DD4E1}"/>
              </a:ext>
            </a:extLst>
          </p:cNvPr>
          <p:cNvSpPr txBox="1"/>
          <p:nvPr/>
        </p:nvSpPr>
        <p:spPr>
          <a:xfrm>
            <a:off x="132028" y="4102093"/>
            <a:ext cx="294246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latin typeface="Raleway SemiBold" pitchFamily="2" charset="-52"/>
              </a:rPr>
              <a:t>Оценка процедуры внедрения:</a:t>
            </a:r>
          </a:p>
          <a:p>
            <a:r>
              <a:rPr lang="ru-RU" sz="2000" dirty="0">
                <a:latin typeface="Raleway SemiBold" pitchFamily="2" charset="-52"/>
              </a:rPr>
              <a:t>8,0 – ФПП</a:t>
            </a:r>
          </a:p>
          <a:p>
            <a:r>
              <a:rPr lang="ru-RU" sz="2000" dirty="0">
                <a:latin typeface="Raleway SemiBold" pitchFamily="2" charset="-52"/>
              </a:rPr>
              <a:t>8,5 – Региональные операторы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9B83A1-166D-4BD0-9CB2-A93DA6176971}"/>
              </a:ext>
            </a:extLst>
          </p:cNvPr>
          <p:cNvSpPr txBox="1"/>
          <p:nvPr/>
        </p:nvSpPr>
        <p:spPr>
          <a:xfrm>
            <a:off x="8649100" y="1491628"/>
            <a:ext cx="3132083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2000" dirty="0">
                <a:latin typeface="Raleway SemiBold" pitchFamily="2" charset="-52"/>
              </a:rPr>
              <a:t>Оценка процедуры апробации:</a:t>
            </a:r>
          </a:p>
          <a:p>
            <a:pPr algn="r"/>
            <a:r>
              <a:rPr lang="ru-RU" sz="2000" dirty="0">
                <a:latin typeface="Raleway SemiBold" pitchFamily="2" charset="-52"/>
              </a:rPr>
              <a:t>8,3 – ФПП</a:t>
            </a:r>
          </a:p>
          <a:p>
            <a:pPr algn="r"/>
            <a:r>
              <a:rPr lang="ru-RU" sz="2000" dirty="0">
                <a:latin typeface="Raleway SemiBold" pitchFamily="2" charset="-52"/>
              </a:rPr>
              <a:t>9,0 – Региональные операторы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CA8FEE-F8F2-448A-8FC4-F24DF8CD39BC}"/>
              </a:ext>
            </a:extLst>
          </p:cNvPr>
          <p:cNvSpPr txBox="1"/>
          <p:nvPr/>
        </p:nvSpPr>
        <p:spPr>
          <a:xfrm>
            <a:off x="0" y="6321365"/>
            <a:ext cx="12191999" cy="461665"/>
          </a:xfrm>
          <a:prstGeom prst="rect">
            <a:avLst/>
          </a:prstGeom>
          <a:solidFill>
            <a:srgbClr val="4676B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Целевой показатель 2022 года по охвату 10% ПОО - выполнен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C0D181-297B-4E31-A6A9-9E8EC5D0C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41774-68EB-40AA-9834-D8643AB63BC7}" type="slidenum">
              <a:rPr lang="ru-RU" smtClean="0"/>
              <a:t>7</a:t>
            </a:fld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FB9517-BF4B-460B-B936-552CECEFB45C}"/>
              </a:ext>
            </a:extLst>
          </p:cNvPr>
          <p:cNvSpPr txBox="1"/>
          <p:nvPr/>
        </p:nvSpPr>
        <p:spPr>
          <a:xfrm>
            <a:off x="132030" y="786843"/>
            <a:ext cx="11649154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dirty="0">
                <a:latin typeface="Raleway Medium" pitchFamily="2" charset="-52"/>
              </a:rPr>
              <a:t>АПРОБАЦИЯ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E005DBA-A0C0-4583-8DB5-4ED439ACB296}"/>
              </a:ext>
            </a:extLst>
          </p:cNvPr>
          <p:cNvSpPr txBox="1"/>
          <p:nvPr/>
        </p:nvSpPr>
        <p:spPr>
          <a:xfrm>
            <a:off x="132029" y="3446897"/>
            <a:ext cx="11649154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indent="0" algn="r">
              <a:buNone/>
            </a:pPr>
            <a:r>
              <a:rPr lang="ru-RU" dirty="0">
                <a:latin typeface="Raleway Medium" pitchFamily="2" charset="-52"/>
              </a:rPr>
              <a:t>ВНЕДРЕНИЕ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F0C03D2-7D8E-4BFD-BA95-8EF7F5C31E62}"/>
              </a:ext>
            </a:extLst>
          </p:cNvPr>
          <p:cNvSpPr txBox="1"/>
          <p:nvPr/>
        </p:nvSpPr>
        <p:spPr>
          <a:xfrm>
            <a:off x="4965225" y="3807737"/>
            <a:ext cx="681595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>
              <a:buNone/>
            </a:pPr>
            <a:r>
              <a:rPr lang="ru-RU" sz="1400" dirty="0">
                <a:solidFill>
                  <a:srgbClr val="002060"/>
                </a:solidFill>
                <a:latin typeface="Raleway SemiBold" pitchFamily="2" charset="-52"/>
              </a:rPr>
              <a:t>8</a:t>
            </a:r>
            <a:r>
              <a:rPr lang="ru-RU" sz="1400" dirty="0">
                <a:latin typeface="Raleway SemiBold" pitchFamily="2" charset="-52"/>
              </a:rPr>
              <a:t> общеобразовательных дисциплин</a:t>
            </a:r>
          </a:p>
          <a:p>
            <a:pPr marL="0" indent="0" algn="r">
              <a:buNone/>
            </a:pPr>
            <a:r>
              <a:rPr lang="ru-RU" sz="1400" b="1" dirty="0">
                <a:solidFill>
                  <a:srgbClr val="002060"/>
                </a:solidFill>
                <a:latin typeface="Raleway SemiBold" pitchFamily="2" charset="-52"/>
              </a:rPr>
              <a:t>393</a:t>
            </a:r>
            <a:r>
              <a:rPr lang="ru-RU" sz="1400" dirty="0">
                <a:latin typeface="Raleway SemiBold" pitchFamily="2" charset="-52"/>
              </a:rPr>
              <a:t> профессиональных образовательных организаций</a:t>
            </a:r>
          </a:p>
          <a:p>
            <a:pPr marL="0" indent="0" algn="r">
              <a:buNone/>
            </a:pPr>
            <a:r>
              <a:rPr lang="ru-RU" sz="1400" dirty="0">
                <a:solidFill>
                  <a:srgbClr val="002060"/>
                </a:solidFill>
                <a:latin typeface="Raleway SemiBold" pitchFamily="2" charset="-52"/>
              </a:rPr>
              <a:t>85</a:t>
            </a:r>
            <a:r>
              <a:rPr lang="ru-RU" sz="1400" dirty="0">
                <a:latin typeface="Raleway SemiBold" pitchFamily="2" charset="-52"/>
              </a:rPr>
              <a:t> регионов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55F7435-DA38-4AEC-8C74-0C119E0F62A6}"/>
              </a:ext>
            </a:extLst>
          </p:cNvPr>
          <p:cNvSpPr txBox="1"/>
          <p:nvPr/>
        </p:nvSpPr>
        <p:spPr>
          <a:xfrm>
            <a:off x="3399833" y="4484935"/>
            <a:ext cx="838135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ru-RU" sz="1600" dirty="0">
                <a:latin typeface="Raleway Light" pitchFamily="2" charset="-52"/>
              </a:rPr>
              <a:t>Проведены курсы повышения квалификации:</a:t>
            </a:r>
          </a:p>
          <a:p>
            <a:pPr algn="r"/>
            <a:r>
              <a:rPr lang="ru-RU" sz="1600" dirty="0">
                <a:latin typeface="Raleway Light" pitchFamily="2" charset="-52"/>
              </a:rPr>
              <a:t>         Региональные операторы – 85 участников; ответственные лица от ФПП – </a:t>
            </a:r>
            <a:r>
              <a:rPr lang="ru-RU" sz="1600" b="1" dirty="0">
                <a:solidFill>
                  <a:srgbClr val="002060"/>
                </a:solidFill>
                <a:latin typeface="Raleway Light" pitchFamily="2" charset="-52"/>
              </a:rPr>
              <a:t>393</a:t>
            </a:r>
            <a:r>
              <a:rPr lang="ru-RU" sz="1600" dirty="0">
                <a:latin typeface="Raleway Light" pitchFamily="2" charset="-52"/>
              </a:rPr>
              <a:t> участника.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ru-RU" sz="1600" dirty="0">
                <a:latin typeface="Raleway Light" pitchFamily="2" charset="-52"/>
              </a:rPr>
              <a:t>Подготовлена серия лекций для преподавателей-участников внедрения– </a:t>
            </a:r>
            <a:r>
              <a:rPr lang="ru-RU" sz="1600" b="1" dirty="0">
                <a:solidFill>
                  <a:srgbClr val="002060"/>
                </a:solidFill>
                <a:latin typeface="Raleway Light" pitchFamily="2" charset="-52"/>
              </a:rPr>
              <a:t>24</a:t>
            </a:r>
            <a:r>
              <a:rPr lang="ru-RU" sz="1600" dirty="0">
                <a:latin typeface="Raleway Light" pitchFamily="2" charset="-52"/>
              </a:rPr>
              <a:t> видеоролика.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ru-RU" sz="1600" dirty="0">
                <a:latin typeface="Raleway Light" pitchFamily="2" charset="-52"/>
              </a:rPr>
              <a:t>За период с 1 по 15 ноября в семинарах Центра методического сопровождения приняли участие </a:t>
            </a:r>
            <a:r>
              <a:rPr lang="ru-RU" sz="1600" b="1" dirty="0">
                <a:solidFill>
                  <a:srgbClr val="002060"/>
                </a:solidFill>
                <a:latin typeface="Raleway Light" pitchFamily="2" charset="-52"/>
              </a:rPr>
              <a:t>6244</a:t>
            </a:r>
            <a:r>
              <a:rPr lang="ru-RU" sz="1600" dirty="0">
                <a:latin typeface="Raleway Light" pitchFamily="2" charset="-52"/>
              </a:rPr>
              <a:t> человека, было проведено </a:t>
            </a:r>
            <a:r>
              <a:rPr lang="ru-RU" sz="1600" dirty="0">
                <a:solidFill>
                  <a:srgbClr val="002060"/>
                </a:solidFill>
                <a:latin typeface="Raleway Light" pitchFamily="2" charset="-52"/>
              </a:rPr>
              <a:t>64</a:t>
            </a:r>
            <a:r>
              <a:rPr lang="ru-RU" sz="1600" dirty="0">
                <a:latin typeface="Raleway Light" pitchFamily="2" charset="-52"/>
              </a:rPr>
              <a:t> семинара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FB0334D-2CAC-440D-9D69-7621F7E2B00C}"/>
              </a:ext>
            </a:extLst>
          </p:cNvPr>
          <p:cNvSpPr txBox="1"/>
          <p:nvPr/>
        </p:nvSpPr>
        <p:spPr>
          <a:xfrm>
            <a:off x="132029" y="1116519"/>
            <a:ext cx="60960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1400" dirty="0">
                <a:solidFill>
                  <a:srgbClr val="002060"/>
                </a:solidFill>
                <a:latin typeface="Raleway SemiBold" pitchFamily="2" charset="-52"/>
              </a:rPr>
              <a:t>12</a:t>
            </a:r>
            <a:r>
              <a:rPr lang="ru-RU" sz="1400" dirty="0">
                <a:latin typeface="Raleway SemiBold" pitchFamily="2" charset="-52"/>
              </a:rPr>
              <a:t> общеобразовательных дисциплин</a:t>
            </a:r>
          </a:p>
          <a:p>
            <a:pPr marL="0" indent="0">
              <a:buNone/>
            </a:pPr>
            <a:r>
              <a:rPr lang="ru-RU" sz="1400" dirty="0">
                <a:solidFill>
                  <a:srgbClr val="002060"/>
                </a:solidFill>
                <a:latin typeface="Raleway SemiBold" pitchFamily="2" charset="-52"/>
              </a:rPr>
              <a:t>57</a:t>
            </a:r>
            <a:r>
              <a:rPr lang="ru-RU" sz="1400" dirty="0">
                <a:latin typeface="Raleway SemiBold" pitchFamily="2" charset="-52"/>
              </a:rPr>
              <a:t> профессиональных образовательных организаций</a:t>
            </a:r>
          </a:p>
          <a:p>
            <a:pPr marL="0" indent="0">
              <a:buNone/>
            </a:pPr>
            <a:r>
              <a:rPr lang="ru-RU" sz="1400" dirty="0">
                <a:solidFill>
                  <a:srgbClr val="002060"/>
                </a:solidFill>
                <a:latin typeface="Raleway SemiBold" pitchFamily="2" charset="-52"/>
              </a:rPr>
              <a:t>10</a:t>
            </a:r>
            <a:r>
              <a:rPr lang="ru-RU" sz="1400" dirty="0">
                <a:latin typeface="Raleway SemiBold" pitchFamily="2" charset="-52"/>
              </a:rPr>
              <a:t> регионов</a:t>
            </a: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81B26A50-2FA1-44AC-AC98-E4ECA817111F}"/>
              </a:ext>
            </a:extLst>
          </p:cNvPr>
          <p:cNvCxnSpPr>
            <a:cxnSpLocks/>
          </p:cNvCxnSpPr>
          <p:nvPr/>
        </p:nvCxnSpPr>
        <p:spPr>
          <a:xfrm>
            <a:off x="8649100" y="1156175"/>
            <a:ext cx="6626" cy="22907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41F9A5FD-AB74-4670-BD0F-151D701ED243}"/>
              </a:ext>
            </a:extLst>
          </p:cNvPr>
          <p:cNvSpPr/>
          <p:nvPr/>
        </p:nvSpPr>
        <p:spPr>
          <a:xfrm rot="5400000">
            <a:off x="1418598" y="2160327"/>
            <a:ext cx="369332" cy="2942471"/>
          </a:xfrm>
          <a:prstGeom prst="rect">
            <a:avLst/>
          </a:prstGeom>
          <a:solidFill>
            <a:srgbClr val="4676B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80305A5-1EF4-4CFD-A676-EDC67EB61B8A}"/>
              </a:ext>
            </a:extLst>
          </p:cNvPr>
          <p:cNvSpPr txBox="1"/>
          <p:nvPr/>
        </p:nvSpPr>
        <p:spPr>
          <a:xfrm>
            <a:off x="136046" y="158660"/>
            <a:ext cx="50980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Raleway SemiBold" pitchFamily="2" charset="-52"/>
                <a:cs typeface="Arial" panose="020B0604020202020204" pitchFamily="34" charset="0"/>
              </a:rPr>
              <a:t>Реализация проекта в 2022 году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6A87F67E-41D2-484B-8CE2-578DEB60C483}"/>
              </a:ext>
            </a:extLst>
          </p:cNvPr>
          <p:cNvSpPr/>
          <p:nvPr/>
        </p:nvSpPr>
        <p:spPr>
          <a:xfrm>
            <a:off x="132028" y="87835"/>
            <a:ext cx="5601026" cy="6033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2E39B9B9-1CBD-4A40-A1DC-DA9BA44E87A2}"/>
              </a:ext>
            </a:extLst>
          </p:cNvPr>
          <p:cNvSpPr/>
          <p:nvPr/>
        </p:nvSpPr>
        <p:spPr>
          <a:xfrm rot="5400000">
            <a:off x="10040340" y="-621709"/>
            <a:ext cx="369332" cy="3163960"/>
          </a:xfrm>
          <a:prstGeom prst="rect">
            <a:avLst/>
          </a:prstGeom>
          <a:solidFill>
            <a:srgbClr val="4676B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3361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107CC8E-02DD-4812-8DDB-184CA675E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41774-68EB-40AA-9834-D8643AB63BC7}" type="slidenum">
              <a:rPr lang="ru-RU" smtClean="0"/>
              <a:t>8</a:t>
            </a:fld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BC1813-E803-4090-B696-2CB7DA4F8E80}"/>
              </a:ext>
            </a:extLst>
          </p:cNvPr>
          <p:cNvSpPr txBox="1"/>
          <p:nvPr/>
        </p:nvSpPr>
        <p:spPr>
          <a:xfrm>
            <a:off x="902062" y="1409819"/>
            <a:ext cx="8339177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b="1" dirty="0">
                <a:latin typeface="Raleway SemiBold" pitchFamily="2" charset="-52"/>
              </a:rPr>
              <a:t>КОНКУРС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F2BD95-AD8E-4703-9D0D-6DFDD7343F83}"/>
              </a:ext>
            </a:extLst>
          </p:cNvPr>
          <p:cNvSpPr txBox="1"/>
          <p:nvPr/>
        </p:nvSpPr>
        <p:spPr>
          <a:xfrm>
            <a:off x="1834425" y="1779151"/>
            <a:ext cx="8339177" cy="1384995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Raleway SemiBold" pitchFamily="2" charset="-52"/>
              </a:rPr>
              <a:t>«Лучшие образовательные модели реализации общеобразовательной подготовки»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84EBE6B-2A33-49AA-B85E-08F88D136116}"/>
              </a:ext>
            </a:extLst>
          </p:cNvPr>
          <p:cNvSpPr/>
          <p:nvPr/>
        </p:nvSpPr>
        <p:spPr>
          <a:xfrm rot="5400000">
            <a:off x="8412432" y="3078432"/>
            <a:ext cx="6858000" cy="701136"/>
          </a:xfrm>
          <a:prstGeom prst="rect">
            <a:avLst/>
          </a:prstGeom>
          <a:solidFill>
            <a:srgbClr val="3468A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Google Shape;604;p48">
            <a:extLst>
              <a:ext uri="{FF2B5EF4-FFF2-40B4-BE49-F238E27FC236}">
                <a16:creationId xmlns:a16="http://schemas.microsoft.com/office/drawing/2014/main" id="{45F8F642-5E14-4CEE-9246-582E6E6A53AF}"/>
              </a:ext>
            </a:extLst>
          </p:cNvPr>
          <p:cNvSpPr txBox="1">
            <a:spLocks/>
          </p:cNvSpPr>
          <p:nvPr/>
        </p:nvSpPr>
        <p:spPr>
          <a:xfrm>
            <a:off x="1059971" y="3429000"/>
            <a:ext cx="3953122" cy="13762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>
            <a:solidFill>
              <a:srgbClr val="1616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sz="20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sz="2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sz="2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sz="2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sz="2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sz="2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sz="2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sz="2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sz="2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pPr algn="ctr"/>
            <a:r>
              <a:rPr lang="ru-RU" sz="1800" dirty="0">
                <a:latin typeface="Raleway SemiBold" pitchFamily="2" charset="-52"/>
              </a:rPr>
              <a:t>Отбор лучших образовательных моделей общеобразовательной подготовки по укрупненной группе профессий, специальностей</a:t>
            </a:r>
          </a:p>
        </p:txBody>
      </p:sp>
      <p:sp>
        <p:nvSpPr>
          <p:cNvPr id="12" name="Google Shape;604;p48">
            <a:extLst>
              <a:ext uri="{FF2B5EF4-FFF2-40B4-BE49-F238E27FC236}">
                <a16:creationId xmlns:a16="http://schemas.microsoft.com/office/drawing/2014/main" id="{7646BFE9-66B4-4707-82B1-86F73E107034}"/>
              </a:ext>
            </a:extLst>
          </p:cNvPr>
          <p:cNvSpPr txBox="1">
            <a:spLocks/>
          </p:cNvSpPr>
          <p:nvPr/>
        </p:nvSpPr>
        <p:spPr>
          <a:xfrm>
            <a:off x="6642102" y="3429000"/>
            <a:ext cx="3953122" cy="13762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>
            <a:solidFill>
              <a:srgbClr val="1616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sz="20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sz="2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sz="2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sz="2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sz="2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sz="2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sz="2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sz="2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sz="2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pPr algn="ctr"/>
            <a:r>
              <a:rPr lang="ru-RU" sz="1800" dirty="0">
                <a:latin typeface="Raleway SemiBold" pitchFamily="2" charset="-52"/>
              </a:rPr>
              <a:t>Отбор лучших образовательных моделей общеобразовательной подготовки по образовательной дисциплине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58080FD-9897-4D00-B106-9BD8106C1ACE}"/>
              </a:ext>
            </a:extLst>
          </p:cNvPr>
          <p:cNvSpPr txBox="1"/>
          <p:nvPr/>
        </p:nvSpPr>
        <p:spPr>
          <a:xfrm>
            <a:off x="6642102" y="5003248"/>
            <a:ext cx="3953122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Raleway Medium" pitchFamily="2" charset="-52"/>
              </a:rPr>
              <a:t>1 место: 12 преподавателей</a:t>
            </a:r>
          </a:p>
          <a:p>
            <a:pPr algn="ctr"/>
            <a:r>
              <a:rPr lang="ru-RU" sz="2000" dirty="0">
                <a:latin typeface="Raleway Medium" pitchFamily="2" charset="-52"/>
              </a:rPr>
              <a:t>2 место: 24 преподавателей</a:t>
            </a:r>
          </a:p>
          <a:p>
            <a:pPr algn="ctr"/>
            <a:r>
              <a:rPr lang="ru-RU" sz="2000" dirty="0">
                <a:latin typeface="Raleway Medium" pitchFamily="2" charset="-52"/>
              </a:rPr>
              <a:t>3 место: 18 преподавателей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A2D8C5C8-7FA2-4FA0-8DB4-6B46F6443727}"/>
              </a:ext>
            </a:extLst>
          </p:cNvPr>
          <p:cNvSpPr/>
          <p:nvPr/>
        </p:nvSpPr>
        <p:spPr>
          <a:xfrm rot="5400000">
            <a:off x="2822233" y="4013431"/>
            <a:ext cx="292654" cy="2249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B98D32-6DDC-422C-9EB2-7ED1EBEC30EE}"/>
              </a:ext>
            </a:extLst>
          </p:cNvPr>
          <p:cNvSpPr txBox="1"/>
          <p:nvPr/>
        </p:nvSpPr>
        <p:spPr>
          <a:xfrm>
            <a:off x="1059971" y="4993146"/>
            <a:ext cx="3953122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Raleway Medium" pitchFamily="2" charset="-52"/>
              </a:rPr>
              <a:t>1 место: 47 ФПП</a:t>
            </a:r>
          </a:p>
          <a:p>
            <a:pPr algn="ctr"/>
            <a:r>
              <a:rPr lang="ru-RU" sz="2000" dirty="0">
                <a:latin typeface="Raleway Medium" pitchFamily="2" charset="-52"/>
              </a:rPr>
              <a:t>2 место: 91 ФПП</a:t>
            </a:r>
          </a:p>
          <a:p>
            <a:pPr algn="ctr"/>
            <a:r>
              <a:rPr lang="ru-RU" sz="2000" dirty="0">
                <a:latin typeface="Raleway Medium" pitchFamily="2" charset="-52"/>
              </a:rPr>
              <a:t>3 место: 153 ФПП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94E40BF0-6957-43BD-A4F5-D498B49F2F43}"/>
              </a:ext>
            </a:extLst>
          </p:cNvPr>
          <p:cNvSpPr/>
          <p:nvPr/>
        </p:nvSpPr>
        <p:spPr>
          <a:xfrm>
            <a:off x="494974" y="497243"/>
            <a:ext cx="8115625" cy="6033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1AF20FA-1083-4C5E-BE3A-F8D19F0CD371}"/>
              </a:ext>
            </a:extLst>
          </p:cNvPr>
          <p:cNvSpPr txBox="1"/>
          <p:nvPr/>
        </p:nvSpPr>
        <p:spPr>
          <a:xfrm>
            <a:off x="487525" y="574911"/>
            <a:ext cx="50980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Raleway SemiBold" pitchFamily="2" charset="-52"/>
                <a:cs typeface="Arial" panose="020B0604020202020204" pitchFamily="34" charset="0"/>
              </a:rPr>
              <a:t>Реализация проекта в 2022 году</a:t>
            </a:r>
          </a:p>
        </p:txBody>
      </p:sp>
    </p:spTree>
    <p:extLst>
      <p:ext uri="{BB962C8B-B14F-4D97-AF65-F5344CB8AC3E}">
        <p14:creationId xmlns:p14="http://schemas.microsoft.com/office/powerpoint/2010/main" val="902690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073A3E92-D242-4F55-AD4F-4E486A6FA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41774-68EB-40AA-9834-D8643AB63BC7}" type="slidenum">
              <a:rPr lang="ru-RU" smtClean="0"/>
              <a:t>9</a:t>
            </a:fld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2E434C-FC51-4692-8E59-C46EB1A8BE73}"/>
              </a:ext>
            </a:extLst>
          </p:cNvPr>
          <p:cNvSpPr txBox="1"/>
          <p:nvPr/>
        </p:nvSpPr>
        <p:spPr>
          <a:xfrm>
            <a:off x="247806" y="1662861"/>
            <a:ext cx="552237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Raleway SemiBold" pitchFamily="2" charset="-52"/>
                <a:cs typeface="Arial" panose="020B0604020202020204" pitchFamily="34" charset="0"/>
              </a:rPr>
              <a:t>Проектно-аналитическая сессия </a:t>
            </a:r>
            <a:br>
              <a:rPr lang="ru-RU" sz="2400" b="1" dirty="0">
                <a:latin typeface="Raleway SemiBold" pitchFamily="2" charset="-52"/>
                <a:cs typeface="Arial" panose="020B0604020202020204" pitchFamily="34" charset="0"/>
              </a:rPr>
            </a:br>
            <a:r>
              <a:rPr lang="ru-RU" sz="2400" b="1" dirty="0">
                <a:latin typeface="Raleway SemiBold" pitchFamily="2" charset="-52"/>
                <a:cs typeface="Arial" panose="020B0604020202020204" pitchFamily="34" charset="0"/>
              </a:rPr>
              <a:t>«Общее образование в СПО: вариативные модели реализации»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F3B774A-522A-42A3-A28F-78D0521D9025}"/>
              </a:ext>
            </a:extLst>
          </p:cNvPr>
          <p:cNvSpPr/>
          <p:nvPr/>
        </p:nvSpPr>
        <p:spPr>
          <a:xfrm>
            <a:off x="220717" y="1739824"/>
            <a:ext cx="5875259" cy="104640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4AD015A-ADBB-42E1-8DAB-2EB51BCD2C09}"/>
              </a:ext>
            </a:extLst>
          </p:cNvPr>
          <p:cNvSpPr/>
          <p:nvPr/>
        </p:nvSpPr>
        <p:spPr>
          <a:xfrm>
            <a:off x="0" y="6638925"/>
            <a:ext cx="11353800" cy="219075"/>
          </a:xfrm>
          <a:prstGeom prst="rect">
            <a:avLst/>
          </a:prstGeom>
          <a:solidFill>
            <a:srgbClr val="4676B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42EC8F5-8A11-43FC-A9C2-74D680BDF8B5}"/>
              </a:ext>
            </a:extLst>
          </p:cNvPr>
          <p:cNvSpPr/>
          <p:nvPr/>
        </p:nvSpPr>
        <p:spPr>
          <a:xfrm rot="5400000">
            <a:off x="8092126" y="2758126"/>
            <a:ext cx="6858000" cy="1341748"/>
          </a:xfrm>
          <a:prstGeom prst="rect">
            <a:avLst/>
          </a:prstGeom>
          <a:solidFill>
            <a:srgbClr val="3468A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Google Shape;604;p48">
            <a:extLst>
              <a:ext uri="{FF2B5EF4-FFF2-40B4-BE49-F238E27FC236}">
                <a16:creationId xmlns:a16="http://schemas.microsoft.com/office/drawing/2014/main" id="{8866407F-79F6-4B9C-8E8D-0805C47BD374}"/>
              </a:ext>
            </a:extLst>
          </p:cNvPr>
          <p:cNvSpPr txBox="1">
            <a:spLocks/>
          </p:cNvSpPr>
          <p:nvPr/>
        </p:nvSpPr>
        <p:spPr>
          <a:xfrm>
            <a:off x="220717" y="3271183"/>
            <a:ext cx="5728134" cy="9502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>
            <a:solidFill>
              <a:srgbClr val="1616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sz="20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sz="2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sz="2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sz="2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sz="2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sz="2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sz="2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sz="2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sz="2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ts val="2400"/>
              <a:buFont typeface="Archivo"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Raleway Medium" pitchFamily="2" charset="-52"/>
                <a:sym typeface="Archivo"/>
              </a:rPr>
              <a:t>Принципы, методы и формы обеспечения интеграции общеобразовательных программ и программ профессиональной подготовки на уровне СПО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9B9B044-A976-4035-B873-3B2183BE8B04}"/>
              </a:ext>
            </a:extLst>
          </p:cNvPr>
          <p:cNvSpPr txBox="1"/>
          <p:nvPr/>
        </p:nvSpPr>
        <p:spPr>
          <a:xfrm>
            <a:off x="6606375" y="3267402"/>
            <a:ext cx="3636654" cy="461665"/>
          </a:xfrm>
          <a:prstGeom prst="rect">
            <a:avLst/>
          </a:prstGeom>
          <a:solidFill>
            <a:srgbClr val="3468A5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Raleway Light" pitchFamily="2" charset="-52"/>
              </a:rPr>
              <a:t>Заявки на участие:</a:t>
            </a:r>
          </a:p>
        </p:txBody>
      </p:sp>
      <p:sp>
        <p:nvSpPr>
          <p:cNvPr id="22" name="Google Shape;682;p48">
            <a:extLst>
              <a:ext uri="{FF2B5EF4-FFF2-40B4-BE49-F238E27FC236}">
                <a16:creationId xmlns:a16="http://schemas.microsoft.com/office/drawing/2014/main" id="{C0614725-6F30-45F6-A6A7-96C142B3331C}"/>
              </a:ext>
            </a:extLst>
          </p:cNvPr>
          <p:cNvSpPr/>
          <p:nvPr/>
        </p:nvSpPr>
        <p:spPr>
          <a:xfrm>
            <a:off x="9465969" y="453369"/>
            <a:ext cx="576000" cy="59447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endParaRPr b="0" i="0" dirty="0">
              <a:ln>
                <a:noFill/>
              </a:ln>
              <a:solidFill>
                <a:schemeClr val="dk1"/>
              </a:solidFill>
              <a:latin typeface="Lato;900"/>
            </a:endParaRP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03A35DF9-CAEA-4CE5-9CF5-51890D2E2B5B}"/>
              </a:ext>
            </a:extLst>
          </p:cNvPr>
          <p:cNvCxnSpPr/>
          <p:nvPr/>
        </p:nvCxnSpPr>
        <p:spPr>
          <a:xfrm>
            <a:off x="6095994" y="0"/>
            <a:ext cx="0" cy="685800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C2959FAF-E428-4708-8535-4CF612DED977}"/>
              </a:ext>
            </a:extLst>
          </p:cNvPr>
          <p:cNvCxnSpPr/>
          <p:nvPr/>
        </p:nvCxnSpPr>
        <p:spPr>
          <a:xfrm>
            <a:off x="6096000" y="0"/>
            <a:ext cx="6096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D8E9EC06-5BEC-4081-BD75-9D338D620755}"/>
              </a:ext>
            </a:extLst>
          </p:cNvPr>
          <p:cNvCxnSpPr/>
          <p:nvPr/>
        </p:nvCxnSpPr>
        <p:spPr>
          <a:xfrm>
            <a:off x="0" y="2983536"/>
            <a:ext cx="6096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AACCB83F-14E1-473D-842A-0FAEB5A30284}"/>
              </a:ext>
            </a:extLst>
          </p:cNvPr>
          <p:cNvCxnSpPr>
            <a:cxnSpLocks/>
          </p:cNvCxnSpPr>
          <p:nvPr/>
        </p:nvCxnSpPr>
        <p:spPr>
          <a:xfrm>
            <a:off x="0" y="2983536"/>
            <a:ext cx="0" cy="36553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CA2F0DF7-96C2-413A-86EB-0DC713DA22CA}"/>
              </a:ext>
            </a:extLst>
          </p:cNvPr>
          <p:cNvSpPr/>
          <p:nvPr/>
        </p:nvSpPr>
        <p:spPr>
          <a:xfrm rot="5400000">
            <a:off x="7139864" y="698809"/>
            <a:ext cx="1038906" cy="3126655"/>
          </a:xfrm>
          <a:prstGeom prst="rect">
            <a:avLst/>
          </a:prstGeom>
          <a:solidFill>
            <a:srgbClr val="4676B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Google Shape;604;p48">
            <a:extLst>
              <a:ext uri="{FF2B5EF4-FFF2-40B4-BE49-F238E27FC236}">
                <a16:creationId xmlns:a16="http://schemas.microsoft.com/office/drawing/2014/main" id="{ED9EB3FD-A8FF-4FB6-814E-7E3DE02A1593}"/>
              </a:ext>
            </a:extLst>
          </p:cNvPr>
          <p:cNvSpPr txBox="1">
            <a:spLocks/>
          </p:cNvSpPr>
          <p:nvPr/>
        </p:nvSpPr>
        <p:spPr>
          <a:xfrm>
            <a:off x="220717" y="4362710"/>
            <a:ext cx="5728134" cy="9502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>
            <a:solidFill>
              <a:srgbClr val="1616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sz="20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sz="2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sz="2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sz="2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sz="2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sz="2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sz="2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sz="2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sz="2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ts val="2400"/>
              <a:buFont typeface="Archivo"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Raleway Medium" pitchFamily="2" charset="-52"/>
                <a:sym typeface="Archivo"/>
              </a:rPr>
              <a:t>Возможности модульной организации общеобразовательных программ и элективных курсов. Управленческие модели координации модульной и традиционной систем обучения</a:t>
            </a:r>
          </a:p>
        </p:txBody>
      </p:sp>
      <p:sp>
        <p:nvSpPr>
          <p:cNvPr id="29" name="Google Shape;604;p48">
            <a:extLst>
              <a:ext uri="{FF2B5EF4-FFF2-40B4-BE49-F238E27FC236}">
                <a16:creationId xmlns:a16="http://schemas.microsoft.com/office/drawing/2014/main" id="{F4F30161-1673-4C6E-BB1C-5820845B8766}"/>
              </a:ext>
            </a:extLst>
          </p:cNvPr>
          <p:cNvSpPr txBox="1">
            <a:spLocks/>
          </p:cNvSpPr>
          <p:nvPr/>
        </p:nvSpPr>
        <p:spPr>
          <a:xfrm>
            <a:off x="220717" y="5456742"/>
            <a:ext cx="5728134" cy="9502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>
            <a:solidFill>
              <a:srgbClr val="1616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sz="20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sz="2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sz="2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sz="2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sz="2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sz="2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sz="2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sz="2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sz="2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ts val="2400"/>
              <a:buFont typeface="Archivo"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Raleway Medium" pitchFamily="2" charset="-52"/>
                <a:sym typeface="Archivo"/>
              </a:rPr>
              <a:t>Роль ООП в организации проектного обучения с учетом профессиональной направленности. Кто и каким образом должен заниматься проектным обучением в СПО?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67BE19C-377F-40B9-8C5E-A6C9DFC395CF}"/>
              </a:ext>
            </a:extLst>
          </p:cNvPr>
          <p:cNvSpPr txBox="1"/>
          <p:nvPr/>
        </p:nvSpPr>
        <p:spPr>
          <a:xfrm>
            <a:off x="6606375" y="3729067"/>
            <a:ext cx="3636654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Raleway Light" pitchFamily="2" charset="-52"/>
              </a:rPr>
              <a:t>подана </a:t>
            </a:r>
            <a:r>
              <a:rPr lang="ru-RU" sz="2400" b="1" dirty="0">
                <a:latin typeface="Raleway Light" pitchFamily="2" charset="-52"/>
              </a:rPr>
              <a:t>71</a:t>
            </a:r>
            <a:r>
              <a:rPr lang="ru-RU" sz="2400" dirty="0">
                <a:latin typeface="Raleway Light" pitchFamily="2" charset="-52"/>
              </a:rPr>
              <a:t> заявка из </a:t>
            </a:r>
            <a:r>
              <a:rPr lang="ru-RU" sz="2400" b="1" dirty="0">
                <a:latin typeface="Raleway Light" pitchFamily="2" charset="-52"/>
              </a:rPr>
              <a:t>66</a:t>
            </a:r>
            <a:r>
              <a:rPr lang="ru-RU" sz="2400" dirty="0">
                <a:latin typeface="Raleway Light" pitchFamily="2" charset="-52"/>
              </a:rPr>
              <a:t> регионов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B3A80E1-F97A-4792-83D2-9928DD10E6A0}"/>
              </a:ext>
            </a:extLst>
          </p:cNvPr>
          <p:cNvSpPr txBox="1"/>
          <p:nvPr/>
        </p:nvSpPr>
        <p:spPr>
          <a:xfrm>
            <a:off x="6611453" y="5100619"/>
            <a:ext cx="3636654" cy="461665"/>
          </a:xfrm>
          <a:prstGeom prst="rect">
            <a:avLst/>
          </a:prstGeom>
          <a:solidFill>
            <a:srgbClr val="3468A5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Raleway Light" pitchFamily="2" charset="-52"/>
              </a:rPr>
              <a:t>Приняли участие: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C294F06-11C3-4B73-9ED7-A295D66CC058}"/>
              </a:ext>
            </a:extLst>
          </p:cNvPr>
          <p:cNvSpPr txBox="1"/>
          <p:nvPr/>
        </p:nvSpPr>
        <p:spPr>
          <a:xfrm>
            <a:off x="6606375" y="5563149"/>
            <a:ext cx="3636654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Raleway Light" pitchFamily="2" charset="-52"/>
              </a:rPr>
              <a:t>38</a:t>
            </a:r>
            <a:r>
              <a:rPr lang="ru-RU" sz="2400" dirty="0">
                <a:latin typeface="Raleway Light" pitchFamily="2" charset="-52"/>
              </a:rPr>
              <a:t> человек из </a:t>
            </a:r>
            <a:r>
              <a:rPr lang="ru-RU" sz="2400" b="1" dirty="0">
                <a:latin typeface="Raleway Light" pitchFamily="2" charset="-52"/>
              </a:rPr>
              <a:t>9</a:t>
            </a:r>
            <a:r>
              <a:rPr lang="ru-RU" sz="2400" dirty="0">
                <a:latin typeface="Raleway Light" pitchFamily="2" charset="-52"/>
              </a:rPr>
              <a:t> регионов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5F2B71B1-1FD0-473A-BCFD-8ACC2B3A61A1}"/>
              </a:ext>
            </a:extLst>
          </p:cNvPr>
          <p:cNvSpPr/>
          <p:nvPr/>
        </p:nvSpPr>
        <p:spPr>
          <a:xfrm>
            <a:off x="220718" y="497243"/>
            <a:ext cx="8389882" cy="6341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CE6F5C7-50B6-4BED-9E92-339186334B2D}"/>
              </a:ext>
            </a:extLst>
          </p:cNvPr>
          <p:cNvSpPr txBox="1"/>
          <p:nvPr/>
        </p:nvSpPr>
        <p:spPr>
          <a:xfrm>
            <a:off x="220717" y="574911"/>
            <a:ext cx="5364822" cy="4729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Raleway SemiBold" pitchFamily="2" charset="-52"/>
                <a:cs typeface="Arial" panose="020B0604020202020204" pitchFamily="34" charset="0"/>
              </a:rPr>
              <a:t>Реализация проекта в 2022 году</a:t>
            </a:r>
          </a:p>
        </p:txBody>
      </p:sp>
    </p:spTree>
    <p:extLst>
      <p:ext uri="{BB962C8B-B14F-4D97-AF65-F5344CB8AC3E}">
        <p14:creationId xmlns:p14="http://schemas.microsoft.com/office/powerpoint/2010/main" val="9774352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2536</TotalTime>
  <Words>2271</Words>
  <Application>Microsoft Office PowerPoint</Application>
  <PresentationFormat>Широкоэкранный</PresentationFormat>
  <Paragraphs>395</Paragraphs>
  <Slides>24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8" baseType="lpstr">
      <vt:lpstr>Archivo</vt:lpstr>
      <vt:lpstr>Arial</vt:lpstr>
      <vt:lpstr>Calibri</vt:lpstr>
      <vt:lpstr>Calibri Light</vt:lpstr>
      <vt:lpstr>Cambria Math</vt:lpstr>
      <vt:lpstr>Lato;900</vt:lpstr>
      <vt:lpstr>Montserrat</vt:lpstr>
      <vt:lpstr>Montserrat Bold</vt:lpstr>
      <vt:lpstr>Raleway Light</vt:lpstr>
      <vt:lpstr>Raleway Medium</vt:lpstr>
      <vt:lpstr>Raleway SemiBold</vt:lpstr>
      <vt:lpstr>Roboto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Учет профессиональной направленности ОП СПО</vt:lpstr>
      <vt:lpstr>Учет интенсификации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Участие во внедрении для ПОО, ФПП и РО</vt:lpstr>
      <vt:lpstr>Конкурс «Лучшая модель п/о содержания дисциплин общеобразовательного цикла»</vt:lpstr>
      <vt:lpstr>Участие в конкурсе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 Вагина</dc:creator>
  <cp:lastModifiedBy>o.potapova</cp:lastModifiedBy>
  <cp:revision>150</cp:revision>
  <dcterms:created xsi:type="dcterms:W3CDTF">2023-07-28T05:28:15Z</dcterms:created>
  <dcterms:modified xsi:type="dcterms:W3CDTF">2023-10-04T14:04:28Z</dcterms:modified>
</cp:coreProperties>
</file>